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</p:sldIdLst>
  <p:sldSz cx="9144000" cy="6858000" type="screen4x3"/>
  <p:notesSz cx="6888163" cy="100203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7" autoAdjust="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F9E39-EF3E-40C5-A205-0835E4946FD5}" type="datetimeFigureOut">
              <a:rPr lang="el-GR" smtClean="0"/>
              <a:pPr/>
              <a:t>12/02/2017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723FF-E2BD-4A8E-BC20-B1AD244D38A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3B271-0A62-46BF-AAD4-D221F4763F98}" type="datetimeFigureOut">
              <a:rPr lang="el-GR" smtClean="0"/>
              <a:pPr/>
              <a:t>12/02/2017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2E79F-154E-4980-923B-AB5A89B2CEB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CA41-ABF5-435E-9591-4BB8C5B4A3A0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ECD9-78BD-442A-8A9A-3B7EBE505BF5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D2803-3BB2-4142-BDE4-78461612917A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62AF-C8DD-4F89-989D-E86DA72BA64C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57B99-F5E9-4276-8BE2-5236B0A67B37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121F-DD52-4902-8803-0BC318517CCC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F9A3-85D0-4771-AE4C-C81AE4EBD7A1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0EC8-CE28-4BF2-985D-4A315241F3E6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31E44-8F1D-4363-90CD-F4E77427BD13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C3BD-B0B2-4398-981C-4E6724C80BBA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60CAC-0158-47EF-A8DE-4CF25D9F844A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652A0-2CDD-4E08-B360-4C130AB93F7C}" type="datetime1">
              <a:rPr lang="el-GR" smtClean="0"/>
              <a:pPr/>
              <a:t>12/02/2017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35B34-0FC7-4752-844D-43D5BBD03FF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3683272"/>
          </a:xfrm>
        </p:spPr>
        <p:txBody>
          <a:bodyPr>
            <a:noAutofit/>
          </a:bodyPr>
          <a:lstStyle/>
          <a:p>
            <a:pPr algn="ctr"/>
            <a:r>
              <a:rPr lang="el-GR" sz="5400" b="1" dirty="0" smtClean="0">
                <a:solidFill>
                  <a:srgbClr val="C00000"/>
                </a:solidFill>
              </a:rPr>
              <a:t>Οι Δ.Ε. στο Γενικό Λύκειο </a:t>
            </a:r>
            <a:r>
              <a:rPr lang="el-GR" sz="5400" b="1" dirty="0" smtClean="0"/>
              <a:t>–</a:t>
            </a:r>
            <a:r>
              <a:rPr lang="el-GR" sz="5400" b="1" dirty="0" smtClean="0">
                <a:solidFill>
                  <a:srgbClr val="C00000"/>
                </a:solidFill>
              </a:rPr>
              <a:t> </a:t>
            </a:r>
            <a:r>
              <a:rPr lang="el-GR" sz="5400" b="1" dirty="0" smtClean="0">
                <a:solidFill>
                  <a:srgbClr val="00B050"/>
                </a:solidFill>
              </a:rPr>
              <a:t>Παρουσίαση μια μικρής τράπεζας 45 θεμάτων Δ.Ε.</a:t>
            </a:r>
            <a:br>
              <a:rPr lang="el-GR" sz="5400" b="1" dirty="0" smtClean="0">
                <a:solidFill>
                  <a:srgbClr val="00B050"/>
                </a:solidFill>
              </a:rPr>
            </a:br>
            <a:r>
              <a:rPr lang="el-GR" sz="5400" b="1" dirty="0" smtClean="0">
                <a:solidFill>
                  <a:srgbClr val="00B050"/>
                </a:solidFill>
              </a:rPr>
              <a:t>για τα μαθήματα Φ.Ε.</a:t>
            </a:r>
            <a:endParaRPr lang="el-GR" sz="5400" b="1" dirty="0">
              <a:solidFill>
                <a:srgbClr val="00B05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Δρ. Κ. Αποστολόπουλος</a:t>
            </a:r>
          </a:p>
          <a:p>
            <a:r>
              <a:rPr lang="el-GR" sz="2800" dirty="0" smtClean="0"/>
              <a:t>Σχολικός Σύμβουλος ΠΕ04</a:t>
            </a:r>
          </a:p>
          <a:p>
            <a:r>
              <a:rPr lang="el-GR" sz="2800" dirty="0" smtClean="0"/>
              <a:t>Πέμπτη 09 Φεβρουαρίου 2017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4800" b="1" dirty="0" smtClean="0">
                <a:solidFill>
                  <a:srgbClr val="FFC000"/>
                </a:solidFill>
              </a:rPr>
              <a:t>6. Ημέρα σύνθεσης ΔΕ</a:t>
            </a:r>
            <a:endParaRPr lang="el-GR" sz="4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6176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Τα ίδια μεικτά τμήματα ανά πυλώνα.</a:t>
            </a:r>
          </a:p>
          <a:p>
            <a:r>
              <a:rPr lang="el-GR" dirty="0" smtClean="0"/>
              <a:t>Οι εκπαιδευτικοί μοιράζουν το ημιτελές σχέδιο υποβολής ΔΕ την 1</a:t>
            </a:r>
            <a:r>
              <a:rPr lang="el-GR" baseline="30000" dirty="0" smtClean="0"/>
              <a:t>η</a:t>
            </a:r>
            <a:r>
              <a:rPr lang="el-GR" dirty="0" smtClean="0"/>
              <a:t> ώρα.</a:t>
            </a:r>
          </a:p>
          <a:p>
            <a:r>
              <a:rPr lang="el-GR" dirty="0" smtClean="0"/>
              <a:t>Οι μαθητές επεξεργάζονται το θέμα τους (1</a:t>
            </a:r>
            <a:r>
              <a:rPr lang="el-GR" baseline="30000" dirty="0" smtClean="0"/>
              <a:t>η</a:t>
            </a:r>
            <a:r>
              <a:rPr lang="el-GR" dirty="0" smtClean="0"/>
              <a:t> – 7</a:t>
            </a:r>
            <a:r>
              <a:rPr lang="el-GR" baseline="30000" dirty="0" smtClean="0"/>
              <a:t>η</a:t>
            </a:r>
            <a:r>
              <a:rPr lang="el-GR" dirty="0" smtClean="0"/>
              <a:t> ώρα), με βάση το υλικό που τους έχει δώσει ο καθηγητής ή έχουν φέρει οι ίδιοι.</a:t>
            </a:r>
          </a:p>
          <a:p>
            <a:r>
              <a:rPr lang="el-GR" dirty="0" smtClean="0"/>
              <a:t>Μπορεί να γίνει παρουσίαση των ΔΕ (6</a:t>
            </a:r>
            <a:r>
              <a:rPr lang="el-GR" baseline="30000" dirty="0" smtClean="0"/>
              <a:t>η</a:t>
            </a:r>
            <a:r>
              <a:rPr lang="el-GR" dirty="0" smtClean="0"/>
              <a:t> και 7</a:t>
            </a:r>
            <a:r>
              <a:rPr lang="el-GR" baseline="30000" dirty="0" smtClean="0"/>
              <a:t>η</a:t>
            </a:r>
            <a:r>
              <a:rPr lang="el-GR" dirty="0" smtClean="0"/>
              <a:t>  ώρα) αν κριθεί ότι υπάρχει χρόνος. </a:t>
            </a:r>
          </a:p>
          <a:p>
            <a:r>
              <a:rPr lang="el-GR" dirty="0" smtClean="0"/>
              <a:t>Αν δεν γίνει η παρουσίαση των ΔΕ, τότε μπορεί να γίνει σε ειδική ημέρα που θα ορίσει ο ΣΔ.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4800" b="1" dirty="0" smtClean="0">
                <a:solidFill>
                  <a:srgbClr val="FFC000"/>
                </a:solidFill>
              </a:rPr>
              <a:t>7. Αξιολόγηση ΔΕ</a:t>
            </a:r>
            <a:endParaRPr lang="el-GR" sz="4800" b="1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Η αξιολόγηση αφορά στο Β΄ Τετράμηνο και προφανώς γίνεται από τον διδάσκοντα.</a:t>
            </a:r>
          </a:p>
          <a:p>
            <a:pPr>
              <a:buNone/>
            </a:pPr>
            <a:r>
              <a:rPr lang="el-GR" sz="2000" dirty="0" smtClean="0">
                <a:latin typeface="Arial Unicode MS"/>
                <a:ea typeface="Arial Unicode MS"/>
                <a:cs typeface="Arial Unicode MS"/>
              </a:rPr>
              <a:t>	☛ </a:t>
            </a:r>
            <a:r>
              <a:rPr lang="el-GR" sz="2000" dirty="0" smtClean="0"/>
              <a:t>Αν η εργασία καλύπτει και άλλα μαθήματα </a:t>
            </a:r>
            <a:r>
              <a:rPr lang="el-GR" sz="2000" dirty="0" err="1" smtClean="0"/>
              <a:t>συνβαθμολογείται</a:t>
            </a:r>
            <a:r>
              <a:rPr lang="el-GR" sz="2000" dirty="0" smtClean="0"/>
              <a:t> και από τους δύο διδάσκοντες.</a:t>
            </a:r>
          </a:p>
          <a:p>
            <a:pPr>
              <a:buNone/>
            </a:pPr>
            <a:r>
              <a:rPr lang="el-GR" sz="2000" dirty="0" smtClean="0">
                <a:latin typeface="Arial Unicode MS"/>
                <a:ea typeface="Arial Unicode MS"/>
                <a:cs typeface="Arial Unicode MS"/>
              </a:rPr>
              <a:t>	☛ </a:t>
            </a:r>
            <a:r>
              <a:rPr lang="el-GR" sz="2000" dirty="0" smtClean="0"/>
              <a:t>Αν η εργασία είναι ομαδική όλοι παίρνουν τον ίδιο βαθμό.</a:t>
            </a:r>
          </a:p>
          <a:p>
            <a:r>
              <a:rPr lang="el-GR" dirty="0" smtClean="0"/>
              <a:t>Για την αξιολόγηση των ΔΕ χρησιμοποιούνται ειδικές κλίμακες διαβαθμισμένων κριτηρίων (βλέπε ΥΠΟΔΕΙΓΜΑ Ι).</a:t>
            </a:r>
          </a:p>
          <a:p>
            <a:r>
              <a:rPr lang="el-GR" dirty="0" smtClean="0"/>
              <a:t>Αντίγραφο της ΔΕ με τη βαθμολογία της τοποθετείται στο φάκελο του μαθητή. Αν δεν υπάρχει, φάκελος ο εκπαιδευτικός οφείλει να ενημερώσει όλους τους διδάσκοντες στο τμήμα του μαθητή.</a:t>
            </a:r>
          </a:p>
          <a:p>
            <a:r>
              <a:rPr lang="el-GR" dirty="0" smtClean="0"/>
              <a:t>Η βαθμολογία στη ΔΕ συνεκτιμάται κατά την συνολική αξιολόγηση του μαθητή μόνο αν η ΔΕ έχει αποτιμηθεί θετικά.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el-GR" sz="4400" b="1" dirty="0" smtClean="0">
                <a:solidFill>
                  <a:srgbClr val="FFC000"/>
                </a:solidFill>
              </a:rPr>
              <a:t>Προτάσεις θεμάτων για ΔΕ</a:t>
            </a:r>
            <a:br>
              <a:rPr lang="el-GR" sz="4400" b="1" dirty="0" smtClean="0">
                <a:solidFill>
                  <a:srgbClr val="FFC000"/>
                </a:solidFill>
              </a:rPr>
            </a:br>
            <a:r>
              <a:rPr lang="el-GR" sz="4400" b="1" dirty="0" smtClean="0">
                <a:solidFill>
                  <a:srgbClr val="FFC000"/>
                </a:solidFill>
              </a:rPr>
              <a:t>στα μαθήματα ΦΕ - Η ΟΜΑΔΑ</a:t>
            </a:r>
            <a:endParaRPr lang="el-GR" sz="44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2010" y="1916832"/>
          <a:ext cx="9036494" cy="4688168"/>
        </p:xfrm>
        <a:graphic>
          <a:graphicData uri="http://schemas.openxmlformats.org/drawingml/2006/table">
            <a:tbl>
              <a:tblPr/>
              <a:tblGrid>
                <a:gridCol w="3456384"/>
                <a:gridCol w="1631806"/>
                <a:gridCol w="3948304"/>
              </a:tblGrid>
              <a:tr h="28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 dirty="0">
                          <a:latin typeface="Calibri"/>
                          <a:ea typeface="Calibri"/>
                          <a:cs typeface="Times New Roman"/>
                        </a:rPr>
                        <a:t>Εκπαιδευτικός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 dirty="0">
                          <a:latin typeface="Calibri"/>
                          <a:ea typeface="Calibri"/>
                          <a:cs typeface="Times New Roman"/>
                        </a:rPr>
                        <a:t>Ειδικότητα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1" dirty="0">
                          <a:latin typeface="Calibri"/>
                          <a:ea typeface="Calibri"/>
                          <a:cs typeface="Times New Roman"/>
                        </a:rPr>
                        <a:t>Σχολείο</a:t>
                      </a:r>
                      <a:endParaRPr lang="el-G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0" dirty="0">
                          <a:latin typeface="Calibri"/>
                          <a:ea typeface="Calibri"/>
                          <a:cs typeface="Times New Roman"/>
                        </a:rPr>
                        <a:t>Αποστολόπουλος Κώστας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Σχολικός Σύμβουλος ΠΕ04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482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0" dirty="0">
                          <a:latin typeface="Calibri"/>
                          <a:ea typeface="Calibri"/>
                          <a:cs typeface="Times New Roman"/>
                        </a:rPr>
                        <a:t>Δαμιανός Νίκος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ΠΕ04.02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l-GR" sz="2000" baseline="30000"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 ΓΕΛ Αμαρουσίου (Δ/ντής)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0" dirty="0" err="1">
                          <a:latin typeface="Calibri"/>
                          <a:ea typeface="Calibri"/>
                          <a:cs typeface="Times New Roman"/>
                        </a:rPr>
                        <a:t>Κασσωτάκης</a:t>
                      </a:r>
                      <a:r>
                        <a:rPr lang="el-GR" sz="2400" b="0" dirty="0">
                          <a:latin typeface="Calibri"/>
                          <a:ea typeface="Calibri"/>
                          <a:cs typeface="Times New Roman"/>
                        </a:rPr>
                        <a:t> Γρηγόρης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ΠΕ04.01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l-GR" sz="2000" baseline="30000"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 ΓΕΛ Αμαρουσίου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0" dirty="0" err="1">
                          <a:latin typeface="Calibri"/>
                          <a:ea typeface="Calibri"/>
                          <a:cs typeface="Times New Roman"/>
                        </a:rPr>
                        <a:t>Κοκκινοπούλου</a:t>
                      </a:r>
                      <a:r>
                        <a:rPr lang="el-GR" sz="2400" b="0" dirty="0">
                          <a:latin typeface="Calibri"/>
                          <a:ea typeface="Calibri"/>
                          <a:cs typeface="Times New Roman"/>
                        </a:rPr>
                        <a:t> Ελένη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ΠΕ04.01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l-GR" sz="2000" baseline="30000" dirty="0"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 ΓΕΛ Ν. Ιωνίας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0" smtClean="0">
                          <a:latin typeface="Calibri"/>
                          <a:ea typeface="Calibri"/>
                          <a:cs typeface="Times New Roman"/>
                        </a:rPr>
                        <a:t>Λυκούρας</a:t>
                      </a:r>
                      <a:r>
                        <a:rPr lang="el-GR" sz="2400" b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2400" b="0" dirty="0">
                          <a:latin typeface="Calibri"/>
                          <a:ea typeface="Calibri"/>
                          <a:cs typeface="Times New Roman"/>
                        </a:rPr>
                        <a:t>Φώτης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ΠΕ04.01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l-GR" sz="2000" baseline="30000" dirty="0"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 ΓΕΛ Ηρακλείου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</a:tabLst>
                      </a:pPr>
                      <a:r>
                        <a:rPr lang="el-GR" sz="2400" b="0" dirty="0">
                          <a:latin typeface="Calibri"/>
                          <a:ea typeface="Calibri"/>
                          <a:cs typeface="Times New Roman"/>
                        </a:rPr>
                        <a:t>Μανώλη Γεωργία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ΠΕ04.02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Πρότυπο ΓΕΛ Βαρβακείου Σχολής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</a:tabLst>
                      </a:pPr>
                      <a:r>
                        <a:rPr lang="el-GR" sz="2400" b="0" dirty="0" err="1">
                          <a:latin typeface="Calibri"/>
                          <a:ea typeface="Calibri"/>
                          <a:cs typeface="Times New Roman"/>
                        </a:rPr>
                        <a:t>Τζερεφός</a:t>
                      </a:r>
                      <a:r>
                        <a:rPr lang="el-GR" sz="2400" b="0" dirty="0">
                          <a:latin typeface="Calibri"/>
                          <a:ea typeface="Calibri"/>
                          <a:cs typeface="Times New Roman"/>
                        </a:rPr>
                        <a:t> Κώστας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ΠΕ04.05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l-GR" sz="2000" baseline="30000" dirty="0"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 ΓΕΛ Μεταμόρφωσης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0" dirty="0" err="1">
                          <a:latin typeface="Calibri"/>
                          <a:ea typeface="Calibri"/>
                          <a:cs typeface="Times New Roman"/>
                        </a:rPr>
                        <a:t>Τσολάκης</a:t>
                      </a:r>
                      <a:r>
                        <a:rPr lang="el-GR" sz="2400" b="0" dirty="0">
                          <a:latin typeface="Calibri"/>
                          <a:ea typeface="Calibri"/>
                          <a:cs typeface="Times New Roman"/>
                        </a:rPr>
                        <a:t> Γιώργος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ΠΕ04.04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l-GR" sz="2000" baseline="30000" dirty="0"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 ΓΕΛ Ν. Ιωνίας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0" dirty="0">
                          <a:latin typeface="Calibri"/>
                          <a:ea typeface="Calibri"/>
                          <a:cs typeface="Times New Roman"/>
                        </a:rPr>
                        <a:t>Τσιρώνης Άρης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ΠΕ04.02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l-GR" sz="2000" baseline="30000" dirty="0"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 ΓΕΛ Ν. Ιωνίας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400" b="0" dirty="0" err="1">
                          <a:latin typeface="Calibri"/>
                          <a:ea typeface="Calibri"/>
                          <a:cs typeface="Times New Roman"/>
                        </a:rPr>
                        <a:t>Χατζάτογλου</a:t>
                      </a:r>
                      <a:r>
                        <a:rPr lang="el-GR" sz="2400" b="0" dirty="0">
                          <a:latin typeface="Calibri"/>
                          <a:ea typeface="Calibri"/>
                          <a:cs typeface="Times New Roman"/>
                        </a:rPr>
                        <a:t> Γιώργος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Times New Roman"/>
                        </a:rPr>
                        <a:t>ΠΕ04.05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l-GR" sz="2000" baseline="30000" dirty="0"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2000" dirty="0">
                          <a:latin typeface="Calibri"/>
                          <a:ea typeface="Calibri"/>
                          <a:cs typeface="Times New Roman"/>
                        </a:rPr>
                        <a:t> ΓΕΛ Αμαρουσίου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C000"/>
                </a:solidFill>
              </a:rPr>
              <a:t>Οι προδιαγραφές που θέσαμε</a:t>
            </a:r>
            <a:endParaRPr lang="el-GR" b="1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r>
              <a:rPr lang="el-GR" sz="2700" dirty="0" smtClean="0"/>
              <a:t>Να συνδέονται επαρκώς με το Π.Σ. του διδασκόμενου αντικειμένου. </a:t>
            </a:r>
          </a:p>
          <a:p>
            <a:r>
              <a:rPr lang="el-GR" sz="2700" dirty="0" smtClean="0"/>
              <a:t>Να μην είναι ένα μασκαρεμένο διαγώνισμα.</a:t>
            </a:r>
          </a:p>
          <a:p>
            <a:r>
              <a:rPr lang="el-GR" sz="2700" b="1" dirty="0" smtClean="0"/>
              <a:t>Να κινούν το ενδιαφέρον των μαθητών.</a:t>
            </a:r>
          </a:p>
          <a:p>
            <a:r>
              <a:rPr lang="el-GR" sz="2700" dirty="0" smtClean="0"/>
              <a:t>Να είναι διαμορφωμένα με βάση το σχετικό ΥΠΟΔΕΙΓΜΑ.</a:t>
            </a:r>
          </a:p>
          <a:p>
            <a:r>
              <a:rPr lang="el-GR" sz="2700" dirty="0" smtClean="0"/>
              <a:t>Να μην είναι ένας ξερός τίτλος, να αναλύονται σε ερωτήματα. Από αυτά: </a:t>
            </a:r>
          </a:p>
          <a:p>
            <a:pPr lvl="1"/>
            <a:r>
              <a:rPr lang="el-GR" sz="2400" dirty="0" smtClean="0"/>
              <a:t>Κάποια να είναι γνωστικά,</a:t>
            </a:r>
          </a:p>
          <a:p>
            <a:pPr lvl="1"/>
            <a:r>
              <a:rPr lang="el-GR" sz="2400" dirty="0" smtClean="0"/>
              <a:t>Κάποια να απαιτούν </a:t>
            </a:r>
            <a:r>
              <a:rPr lang="el-GR" sz="2400" b="1" dirty="0" smtClean="0"/>
              <a:t>κριτική ικανότητα</a:t>
            </a:r>
            <a:r>
              <a:rPr lang="el-GR" sz="2400" dirty="0" smtClean="0"/>
              <a:t> ή/και </a:t>
            </a:r>
            <a:r>
              <a:rPr lang="el-GR" sz="2400" b="1" dirty="0" smtClean="0"/>
              <a:t>δημιουργική ικανότητα</a:t>
            </a:r>
            <a:r>
              <a:rPr lang="el-GR" sz="2400" dirty="0" smtClean="0"/>
              <a:t> ή/και </a:t>
            </a:r>
            <a:r>
              <a:rPr lang="el-GR" sz="2400" b="1" dirty="0" smtClean="0"/>
              <a:t>έκφραση άποψης</a:t>
            </a:r>
            <a:r>
              <a:rPr lang="el-GR" sz="2400" dirty="0" smtClean="0"/>
              <a:t>.</a:t>
            </a:r>
          </a:p>
          <a:p>
            <a:pPr>
              <a:buNone/>
            </a:pPr>
            <a:r>
              <a:rPr lang="el-GR" sz="2400" dirty="0" smtClean="0">
                <a:latin typeface="Arial Unicode MS"/>
                <a:ea typeface="Arial Unicode MS"/>
                <a:cs typeface="Arial Unicode MS"/>
              </a:rPr>
              <a:t>☛</a:t>
            </a:r>
            <a:r>
              <a:rPr lang="el-GR" sz="2400" dirty="0" smtClean="0"/>
              <a:t> γενικότερα να εκμαιεύουν την προσωπική συνεισφορά του μαθητή στο θέμα που πραγματεύεται.</a:t>
            </a:r>
          </a:p>
          <a:p>
            <a:pPr lvl="1"/>
            <a:endParaRPr lang="el-GR" sz="2700" dirty="0" smtClean="0"/>
          </a:p>
          <a:p>
            <a:endParaRPr lang="el-GR" sz="27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r>
              <a:rPr lang="el-GR" sz="2900" dirty="0" smtClean="0"/>
              <a:t>Να μην χρειάζονται εκτενή βιβλιογραφία. Να αρκεί </a:t>
            </a:r>
            <a:r>
              <a:rPr lang="el-GR" sz="2900" b="1" dirty="0" smtClean="0"/>
              <a:t>το σχολικό βιβλίο</a:t>
            </a:r>
            <a:r>
              <a:rPr lang="el-GR" sz="2900" dirty="0" smtClean="0"/>
              <a:t> μαζί με   </a:t>
            </a:r>
          </a:p>
          <a:p>
            <a:pPr lvl="1"/>
            <a:r>
              <a:rPr lang="el-GR" sz="2600" dirty="0" smtClean="0"/>
              <a:t>Άλλα σχολικά βιβλία. </a:t>
            </a:r>
          </a:p>
          <a:p>
            <a:pPr lvl="1"/>
            <a:r>
              <a:rPr lang="el-GR" sz="2600" dirty="0" smtClean="0"/>
              <a:t>Μέχρι 5-6 σελίδες φωτοτυπιών από μέρους μας.</a:t>
            </a:r>
          </a:p>
          <a:p>
            <a:r>
              <a:rPr lang="el-GR" sz="2900" dirty="0" smtClean="0"/>
              <a:t>Να είναι διαφόρων επιπέδων </a:t>
            </a:r>
            <a:r>
              <a:rPr lang="el-GR" sz="2900" dirty="0" smtClean="0"/>
              <a:t>δυσκολίας</a:t>
            </a:r>
            <a:r>
              <a:rPr lang="en-US" sz="2900" dirty="0" smtClean="0"/>
              <a:t> </a:t>
            </a:r>
            <a:r>
              <a:rPr lang="el-GR" sz="2900" dirty="0" smtClean="0"/>
              <a:t>και προσανατολισμού, </a:t>
            </a:r>
            <a:r>
              <a:rPr lang="el-GR" sz="2900" dirty="0" smtClean="0"/>
              <a:t>ώστε να μπορούν να καλύψουν μαθητές διαφορετικών </a:t>
            </a:r>
            <a:r>
              <a:rPr lang="el-GR" sz="2900" dirty="0" smtClean="0"/>
              <a:t>ικανοτήτων </a:t>
            </a:r>
            <a:r>
              <a:rPr lang="el-GR" sz="2900" smtClean="0"/>
              <a:t>και ενδιαφερόντων.</a:t>
            </a:r>
            <a:endParaRPr lang="el-GR" sz="2900" dirty="0" smtClean="0"/>
          </a:p>
          <a:p>
            <a:r>
              <a:rPr lang="el-GR" sz="2900" dirty="0" smtClean="0"/>
              <a:t>Να </a:t>
            </a:r>
            <a:r>
              <a:rPr lang="el-GR" sz="2900" dirty="0" smtClean="0"/>
              <a:t>είναι συνεπή, δηλαδή να απαντώνται επαρκώς από τις πληροφορίες που δίνονται. </a:t>
            </a:r>
          </a:p>
          <a:p>
            <a:r>
              <a:rPr lang="el-GR" sz="2900" dirty="0" smtClean="0"/>
              <a:t>Να απαντώνται σε ένα χρονικό διάστημα 3-4 ωρών, ώστε να είναι εφικτή η ολοκλήρωσή τους, καθώς και η παρουσίαση τους κατά την ημέρα της σύνθεσης.</a:t>
            </a:r>
          </a:p>
          <a:p>
            <a:r>
              <a:rPr lang="el-GR" sz="2900" dirty="0" smtClean="0"/>
              <a:t>Να απαντώνται σε 2-4 σελίδες. </a:t>
            </a:r>
          </a:p>
          <a:p>
            <a:r>
              <a:rPr lang="el-GR" sz="2900" dirty="0" smtClean="0"/>
              <a:t>Να αντλούν τη θεματολογία τους κυρίως από το Β΄ τετράμηνο.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C000"/>
                </a:solidFill>
              </a:rPr>
              <a:t>Το πλήθος των προτεινόμενων θεμάτων ανά μάθημα</a:t>
            </a:r>
            <a:endParaRPr lang="el-GR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" y="1916832"/>
          <a:ext cx="9143995" cy="3240360"/>
        </p:xfrm>
        <a:graphic>
          <a:graphicData uri="http://schemas.openxmlformats.org/drawingml/2006/table">
            <a:tbl>
              <a:tblPr/>
              <a:tblGrid>
                <a:gridCol w="1691676"/>
                <a:gridCol w="792088"/>
                <a:gridCol w="864096"/>
                <a:gridCol w="1008112"/>
                <a:gridCol w="792088"/>
                <a:gridCol w="792088"/>
                <a:gridCol w="1008112"/>
                <a:gridCol w="1066485"/>
                <a:gridCol w="1129250"/>
              </a:tblGrid>
              <a:tr h="997035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ΦΥΣΙΚΗ 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ΦΥΣΙΚΗ 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ΦΥΣΙΚΗ Β ΠΡΟΣΑΝ.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ΧΗΜΕΙΑ 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ΧΗΜΕΙΑ 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ΒΙΟΛΟΓΙΑ 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ΒΙΟΛΟΓΙΑ 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ΓΕΩΛΟΓΙΑ-ΔΠΦ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325">
                <a:tc>
                  <a:txBody>
                    <a:bodyPr/>
                    <a:lstStyle/>
                    <a:p>
                      <a:pPr algn="l" fontAlgn="ctr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Πλήθος </a:t>
                      </a:r>
                      <a:r>
                        <a:rPr lang="el-GR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προτεινόμε</a:t>
                      </a:r>
                      <a:r>
                        <a:rPr lang="el-G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l-GR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νων</a:t>
                      </a:r>
                      <a:r>
                        <a:rPr lang="el-G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θεμάτων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Ας δούμε τι καταφέραμε!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sz="4800" b="1" dirty="0" smtClean="0">
                <a:solidFill>
                  <a:srgbClr val="FFC000"/>
                </a:solidFill>
              </a:rPr>
              <a:t>Βήματα υλοποίησης</a:t>
            </a:r>
            <a:endParaRPr lang="el-GR" sz="4800" b="1" dirty="0">
              <a:solidFill>
                <a:srgbClr val="FFC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l-GR" b="1" dirty="0" smtClean="0"/>
              <a:t>Δηλώσεις μαθητών.</a:t>
            </a:r>
          </a:p>
          <a:p>
            <a:pPr marL="624078" indent="-514350">
              <a:buFont typeface="+mj-lt"/>
              <a:buAutoNum type="arabicPeriod"/>
            </a:pPr>
            <a:r>
              <a:rPr lang="el-GR" b="1" dirty="0" smtClean="0"/>
              <a:t>Ομαδοποίηση δηλώσεων και έγκριση τελικής κατανομής (ΣΔ).</a:t>
            </a:r>
          </a:p>
          <a:p>
            <a:pPr marL="624078" indent="-514350">
              <a:buFont typeface="+mj-lt"/>
              <a:buAutoNum type="arabicPeriod"/>
            </a:pPr>
            <a:r>
              <a:rPr lang="el-GR" b="1" dirty="0" smtClean="0"/>
              <a:t>Επιλογή θεμάτων από τους μαθητές.</a:t>
            </a:r>
          </a:p>
          <a:p>
            <a:pPr marL="624078" indent="-514350">
              <a:buFont typeface="+mj-lt"/>
              <a:buAutoNum type="arabicPeriod"/>
            </a:pPr>
            <a:r>
              <a:rPr lang="el-GR" b="1" dirty="0" smtClean="0"/>
              <a:t>Επιλογή ημερών προπαρασκευής και ολοκλήρωσης των ΔΕ.</a:t>
            </a:r>
          </a:p>
          <a:p>
            <a:pPr marL="624078" indent="-514350">
              <a:buFont typeface="+mj-lt"/>
              <a:buAutoNum type="arabicPeriod"/>
            </a:pPr>
            <a:r>
              <a:rPr lang="el-GR" b="1" dirty="0" smtClean="0"/>
              <a:t>Ημέρα προπαρασκευής Δημιουργικής  Εργασίας (ΔΕ).</a:t>
            </a:r>
          </a:p>
          <a:p>
            <a:pPr marL="624078" indent="-514350">
              <a:buFont typeface="+mj-lt"/>
              <a:buAutoNum type="arabicPeriod"/>
            </a:pPr>
            <a:r>
              <a:rPr lang="el-GR" b="1" dirty="0" smtClean="0"/>
              <a:t>Ημέρα ολοκλήρωσης ΔΕ.</a:t>
            </a:r>
          </a:p>
          <a:p>
            <a:pPr marL="624078" indent="-514350">
              <a:buFont typeface="+mj-lt"/>
              <a:buAutoNum type="arabicPeriod"/>
            </a:pPr>
            <a:r>
              <a:rPr lang="el-GR" b="1" dirty="0" smtClean="0"/>
              <a:t>Αξιολόγηση ΔΕ.</a:t>
            </a:r>
          </a:p>
          <a:p>
            <a:endParaRPr lang="el-GR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l-GR" sz="4800" b="1" dirty="0" smtClean="0">
                <a:solidFill>
                  <a:srgbClr val="FFC000"/>
                </a:solidFill>
              </a:rPr>
              <a:t>1. Δηλώσεις μαθητών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r>
              <a:rPr lang="el-GR" dirty="0" smtClean="0"/>
              <a:t>Οι μαθητές δηλώνουν τρία μαθήματα, με σειρά προτεραιότητας, στα οποία θέλουν να κάνουν ΔΕ.</a:t>
            </a:r>
          </a:p>
          <a:p>
            <a:r>
              <a:rPr lang="el-GR" dirty="0" smtClean="0"/>
              <a:t>Στον εκπαιδευτικό που είναι υπεύθυνος του τμήματός τους.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" y="1"/>
          <a:ext cx="9143995" cy="6721575"/>
        </p:xfrm>
        <a:graphic>
          <a:graphicData uri="http://schemas.openxmlformats.org/drawingml/2006/table">
            <a:tbl>
              <a:tblPr/>
              <a:tblGrid>
                <a:gridCol w="1163451"/>
                <a:gridCol w="563546"/>
                <a:gridCol w="509009"/>
                <a:gridCol w="518100"/>
                <a:gridCol w="509009"/>
                <a:gridCol w="472652"/>
                <a:gridCol w="454473"/>
                <a:gridCol w="454473"/>
                <a:gridCol w="472652"/>
                <a:gridCol w="472652"/>
                <a:gridCol w="509009"/>
                <a:gridCol w="536278"/>
                <a:gridCol w="472652"/>
                <a:gridCol w="527189"/>
                <a:gridCol w="509009"/>
                <a:gridCol w="509009"/>
                <a:gridCol w="490832"/>
              </a:tblGrid>
              <a:tr h="273300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ΥΠΟΔΕΙΓΜΑ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 - </a:t>
                      </a:r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ΤΑΞΗ Α΄</a:t>
                      </a: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54696">
                <a:tc gridSpan="17">
                  <a:txBody>
                    <a:bodyPr/>
                    <a:lstStyle/>
                    <a:p>
                      <a:pPr algn="ctr" fontAlgn="b"/>
                      <a:endParaRPr lang="el-GR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Πίνακες </a:t>
                      </a:r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Δήλωσης Μαθημάτων Δημιουργικών Εργασιών (ΔΕ</a:t>
                      </a: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0944">
                <a:tc gridSpan="17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κατά Θεματικό Πυλώνα και Γνωστικό Αντικείμενο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54696">
                <a:tc gridSpan="17"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Πίνακας 1: Δήλωση </a:t>
                      </a: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μαθημάτων. Κάθε μαθητής </a:t>
                      </a:r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δηλώνει 3 επιλογές κάτω από τα αντίστοιχα μαθήματα με ιεραρχική προτίμηση: 1η προτίμηση, 2η προτίμηση, 3η </a:t>
                      </a:r>
                      <a:r>
                        <a:rPr lang="el-G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προτίμηση.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3094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ΤΑΞΗ Α΄ </a:t>
                      </a: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Θεματικός Πυλώνας 1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Θεματικός Πυλώνας 2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7168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Τμήμα Α1 </a:t>
                      </a: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Γνωστικά Αντικείμενα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Γνωστικά Αντικείμενα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82046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Μαθητές</a:t>
                      </a: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Θρησκευτικά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Αρχαία ελληνική Γλώσσα και γραμματεία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Νέα Ελληνική Γλώσσα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Νέα ελληνική Λογοτεχνία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Ιστορία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Πολιτική Παιδεία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Ελληνικός και Ευρωπαϊκός Πολιτισμός 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Ξένη Γλώσσα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Καλλιτεχνική Παιδεία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Άλγεβρα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Γεωμετρία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Φυσική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Χημεία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Βιολογία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Εφαρμογές Πληροφορικής</a:t>
                      </a:r>
                    </a:p>
                  </a:txBody>
                  <a:tcPr marL="7837" marR="7837" marT="783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Γεωλογία και Διαχείριση Φυσικών Πόρων</a:t>
                      </a:r>
                    </a:p>
                  </a:txBody>
                  <a:tcPr marL="7837" marR="7837" marT="7837" marB="0" vert="vert27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4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4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4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4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4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44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44">
                <a:tc gridSpan="17">
                  <a:txBody>
                    <a:bodyPr/>
                    <a:lstStyle/>
                    <a:p>
                      <a:pPr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837" marR="7837" marT="7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800" b="1" dirty="0" smtClean="0">
                <a:solidFill>
                  <a:srgbClr val="FFC000"/>
                </a:solidFill>
              </a:rPr>
              <a:t>2. Ομαδοποίηση δηλώσεων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Ορίζονται από το ΣΔ ένας έως δύο εκπαιδευτικοί ανά τάξη  που ομαδοποιούν τις δηλώσεις κατά Εκπαιδευτικό, Μάθημα και Πυλώνα.</a:t>
            </a:r>
          </a:p>
          <a:p>
            <a:pPr>
              <a:spcBef>
                <a:spcPts val="1200"/>
              </a:spcBef>
            </a:pPr>
            <a:r>
              <a:rPr lang="el-GR" sz="2400" i="1" dirty="0" smtClean="0"/>
              <a:t>Πυλώνας 1: Ανθρωπιστικές Επιστήμες, Κοινωνικές Επιστήμες και Καλλιτεχνικά.</a:t>
            </a:r>
          </a:p>
          <a:p>
            <a:pPr>
              <a:spcBef>
                <a:spcPts val="1200"/>
              </a:spcBef>
            </a:pPr>
            <a:r>
              <a:rPr lang="el-GR" sz="2400" i="1" dirty="0" smtClean="0"/>
              <a:t>Πυλώνας 2: Φυσικές Επιστήμες, Μαθηματικά και Πληροφορική.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21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Ο ΣΔ επικυρώνει την ομαδοποίηση.</a:t>
            </a:r>
          </a:p>
          <a:p>
            <a:r>
              <a:rPr lang="el-GR" dirty="0" smtClean="0"/>
              <a:t>Αν για κάποιον εκπαιδευτικό αντιστοιχούν πολλοί μαθητές τότε:</a:t>
            </a:r>
          </a:p>
          <a:p>
            <a:pPr lvl="1"/>
            <a:r>
              <a:rPr lang="el-GR" dirty="0" smtClean="0"/>
              <a:t>Τους αναλαμβάνει όλους εθελοντικά (ατομικές ΔΕ)</a:t>
            </a:r>
          </a:p>
          <a:p>
            <a:pPr lvl="1"/>
            <a:r>
              <a:rPr lang="el-GR" dirty="0" smtClean="0"/>
              <a:t>Τους αναλαμβάνει όλους εθελοντικά (ομαδικές ΔΕ)</a:t>
            </a:r>
          </a:p>
          <a:p>
            <a:pPr lvl="1"/>
            <a:r>
              <a:rPr lang="el-GR" dirty="0" smtClean="0"/>
              <a:t>Αναλαμβάνει όσους μπορεί (</a:t>
            </a:r>
            <a:r>
              <a:rPr lang="el-GR" b="1" dirty="0" smtClean="0"/>
              <a:t>τουλάχιστον 10</a:t>
            </a:r>
            <a:r>
              <a:rPr lang="el-GR" dirty="0" smtClean="0"/>
              <a:t>) και οι υπόλοιποι μαθητές πάνε στη 2</a:t>
            </a:r>
            <a:r>
              <a:rPr lang="el-GR" baseline="30000" dirty="0" smtClean="0"/>
              <a:t>η</a:t>
            </a:r>
            <a:r>
              <a:rPr lang="el-GR" dirty="0" smtClean="0"/>
              <a:t> και 3</a:t>
            </a:r>
            <a:r>
              <a:rPr lang="el-GR" baseline="30000" dirty="0" smtClean="0"/>
              <a:t>η</a:t>
            </a:r>
            <a:r>
              <a:rPr lang="el-GR" dirty="0" smtClean="0"/>
              <a:t> επιλογή τους.</a:t>
            </a:r>
          </a:p>
          <a:p>
            <a:r>
              <a:rPr lang="el-GR" dirty="0" smtClean="0"/>
              <a:t>Ο κάθε εκπαιδευτικός καταρτίζει πίνακα για καθένα από τα μαθήματα που διδάσκει στον οποίο αναγράφονται οι μαθητές που θα εκπονήσουν ΔΕ σε αυτό.</a:t>
            </a:r>
          </a:p>
          <a:p>
            <a:pPr lvl="1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45096"/>
          </a:xfrm>
        </p:spPr>
        <p:txBody>
          <a:bodyPr>
            <a:noAutofit/>
          </a:bodyPr>
          <a:lstStyle/>
          <a:p>
            <a:pPr algn="ctr"/>
            <a:r>
              <a:rPr lang="el-GR" sz="4800" b="1" dirty="0" smtClean="0">
                <a:solidFill>
                  <a:srgbClr val="FFC000"/>
                </a:solidFill>
              </a:rPr>
              <a:t>3. Επιλογή θεμάτων </a:t>
            </a:r>
            <a:br>
              <a:rPr lang="el-GR" sz="4800" b="1" dirty="0" smtClean="0">
                <a:solidFill>
                  <a:srgbClr val="FFC000"/>
                </a:solidFill>
              </a:rPr>
            </a:br>
            <a:r>
              <a:rPr lang="el-GR" sz="4800" b="1" dirty="0" smtClean="0">
                <a:solidFill>
                  <a:srgbClr val="FFC000"/>
                </a:solidFill>
              </a:rPr>
              <a:t>από τους μαθητές</a:t>
            </a:r>
            <a:endParaRPr lang="el-GR" sz="4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Διαμόρφωση ικανού αριθμού θεμάτων ανά μάθημα από τον εκπαιδευτικό. </a:t>
            </a:r>
          </a:p>
          <a:p>
            <a:pPr>
              <a:buNone/>
            </a:pPr>
            <a:r>
              <a:rPr lang="el-GR" sz="2000" dirty="0" smtClean="0">
                <a:latin typeface="Arial Unicode MS"/>
                <a:ea typeface="Arial Unicode MS"/>
                <a:cs typeface="Arial Unicode MS"/>
              </a:rPr>
              <a:t>	☛ </a:t>
            </a:r>
            <a:r>
              <a:rPr lang="el-GR" sz="2000" dirty="0" smtClean="0"/>
              <a:t>Σχέδιο υποβολής ΔΕ του εκπαιδευτικού (ΥΠΟΔΕΙΓΜΑ Ι).</a:t>
            </a:r>
          </a:p>
          <a:p>
            <a:r>
              <a:rPr lang="el-GR" dirty="0" smtClean="0"/>
              <a:t>Κοινοποίηση θεμάτων στους μαθητές και επιλογή θεμάτων</a:t>
            </a:r>
          </a:p>
          <a:p>
            <a:pPr>
              <a:buNone/>
            </a:pPr>
            <a:r>
              <a:rPr lang="el-GR" dirty="0" smtClean="0">
                <a:latin typeface="Arial Unicode MS"/>
                <a:ea typeface="Arial Unicode MS"/>
                <a:cs typeface="Arial Unicode MS"/>
              </a:rPr>
              <a:t>	</a:t>
            </a:r>
            <a:r>
              <a:rPr lang="el-GR" sz="2000" dirty="0" smtClean="0">
                <a:latin typeface="Arial Unicode MS"/>
                <a:ea typeface="Arial Unicode MS"/>
                <a:cs typeface="Arial Unicode MS"/>
              </a:rPr>
              <a:t> ☛</a:t>
            </a:r>
            <a:r>
              <a:rPr lang="el-GR" sz="2000" dirty="0" smtClean="0"/>
              <a:t> Οι μαθητές μπορούν να προτείνουν δικό τους θέμα, αν ο εκπαιδευτικός το βρει κατάλληλο υλοποιούν τη ΔΕ που πρότειναν.</a:t>
            </a:r>
            <a:endParaRPr lang="en-US" sz="2000" dirty="0" smtClean="0"/>
          </a:p>
          <a:p>
            <a:r>
              <a:rPr lang="el-GR" dirty="0" smtClean="0"/>
              <a:t>Σε κάθε ΔΕ θα πρέπει να υπάρχουν ερωτήματα (ένα τουλάχιστον) που να αναδεικνύουν την κριτική ικανότητα, τη δημιουργικότητα και κυρίως τη προσωπική συνεισφορά του μαθητή στο θέμα της ΔΕ που πραγματεύεται.</a:t>
            </a:r>
          </a:p>
          <a:p>
            <a:pPr>
              <a:buNone/>
            </a:pPr>
            <a:endParaRPr lang="el-GR" sz="2000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44509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5300" b="1" dirty="0" smtClean="0">
                <a:solidFill>
                  <a:srgbClr val="FFC000"/>
                </a:solidFill>
              </a:rPr>
              <a:t>4. Επιλογή ημερών </a:t>
            </a:r>
            <a:r>
              <a:rPr lang="el-GR" sz="5300" b="1" dirty="0" err="1" smtClean="0">
                <a:solidFill>
                  <a:srgbClr val="FFC000"/>
                </a:solidFill>
              </a:rPr>
              <a:t>προπαρα</a:t>
            </a:r>
            <a:r>
              <a:rPr lang="el-GR" sz="5300" b="1" dirty="0" smtClean="0">
                <a:solidFill>
                  <a:srgbClr val="FFC000"/>
                </a:solidFill>
              </a:rPr>
              <a:t>-σκευής και ολοκλήρωσης ΔΕ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Επιλέγονται με απόφαση του ΣΔ</a:t>
            </a:r>
          </a:p>
          <a:p>
            <a:r>
              <a:rPr lang="el-GR" b="1" dirty="0" smtClean="0"/>
              <a:t>Η ημέρα προπαρασκευής</a:t>
            </a:r>
            <a:r>
              <a:rPr lang="el-GR" dirty="0" smtClean="0"/>
              <a:t> </a:t>
            </a:r>
            <a:r>
              <a:rPr lang="el-GR" b="1" dirty="0" smtClean="0"/>
              <a:t>7 έως 10 ημέρες </a:t>
            </a:r>
            <a:r>
              <a:rPr lang="el-GR" dirty="0" smtClean="0"/>
              <a:t>μετά την επιλογή θεμάτων από τους μαθητές.</a:t>
            </a:r>
          </a:p>
          <a:p>
            <a:r>
              <a:rPr lang="el-GR" b="1" dirty="0" smtClean="0"/>
              <a:t>Η ημέρα σύνθεσης</a:t>
            </a:r>
            <a:r>
              <a:rPr lang="el-GR" dirty="0" smtClean="0"/>
              <a:t> μεσολαβούν από </a:t>
            </a:r>
            <a:r>
              <a:rPr lang="el-GR" b="1" dirty="0" smtClean="0"/>
              <a:t>1 έως 3 εβδομάδες </a:t>
            </a:r>
            <a:r>
              <a:rPr lang="el-GR" dirty="0" smtClean="0"/>
              <a:t>μετά την ημέρα προπαρασκευής.</a:t>
            </a:r>
          </a:p>
          <a:p>
            <a:r>
              <a:rPr lang="el-GR" dirty="0" smtClean="0"/>
              <a:t>Η Α και η Β τάξη δεν κάνουν μάθημα τις ημέρες αυτές. Ολόκληρο το 7ωρο αφιερώνεται στη συγγραφή των ΔΕ.</a:t>
            </a:r>
          </a:p>
          <a:p>
            <a:r>
              <a:rPr lang="el-GR" dirty="0" smtClean="0"/>
              <a:t>Παρόντες όλοι οι εκπαιδευτικοί που διδάσκουν σε Α και Β τάξη.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066800"/>
          </a:xfrm>
        </p:spPr>
        <p:txBody>
          <a:bodyPr>
            <a:normAutofit/>
          </a:bodyPr>
          <a:lstStyle/>
          <a:p>
            <a:pPr algn="ctr"/>
            <a:r>
              <a:rPr lang="el-GR" sz="5300" b="1" dirty="0" smtClean="0">
                <a:solidFill>
                  <a:srgbClr val="FFC000"/>
                </a:solidFill>
              </a:rPr>
              <a:t>5. Ημέρα προπαρασκευής ΔΕ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89752"/>
          </a:xfrm>
        </p:spPr>
        <p:txBody>
          <a:bodyPr>
            <a:noAutofit/>
          </a:bodyPr>
          <a:lstStyle/>
          <a:p>
            <a:r>
              <a:rPr lang="el-GR" sz="2500" dirty="0" smtClean="0"/>
              <a:t>Μεικτά τμήματα ανά πυλώνα.</a:t>
            </a:r>
          </a:p>
          <a:p>
            <a:r>
              <a:rPr lang="el-GR" sz="2500" dirty="0" smtClean="0"/>
              <a:t>Οι εκπαιδευτικοί είναι συναφούς ειδικότητας με τον πυλώνα και ασκούν εποπτεία και υποστήριξη.</a:t>
            </a:r>
          </a:p>
          <a:p>
            <a:r>
              <a:rPr lang="el-GR" sz="2500" dirty="0" smtClean="0"/>
              <a:t>Μοιράζουν το σχέδιο υποβολής ΔΕ την 1</a:t>
            </a:r>
            <a:r>
              <a:rPr lang="el-GR" sz="2500" baseline="30000" dirty="0" smtClean="0"/>
              <a:t>η</a:t>
            </a:r>
            <a:r>
              <a:rPr lang="el-GR" sz="2500" dirty="0" smtClean="0"/>
              <a:t> ώρα.</a:t>
            </a:r>
          </a:p>
          <a:p>
            <a:r>
              <a:rPr lang="el-GR" sz="2500" dirty="0" smtClean="0"/>
              <a:t>Οι μαθητές συνεργάζονται και επεξεργάζονται το υλικό που τους έχει δοθεί, καθώς και αυτό που έχουν φέρει οι ίδιοι (1</a:t>
            </a:r>
            <a:r>
              <a:rPr lang="el-GR" sz="2500" baseline="30000" dirty="0" smtClean="0"/>
              <a:t>η</a:t>
            </a:r>
            <a:r>
              <a:rPr lang="el-GR" sz="2500" dirty="0" smtClean="0"/>
              <a:t> – 6</a:t>
            </a:r>
            <a:r>
              <a:rPr lang="el-GR" sz="2500" baseline="30000" dirty="0" smtClean="0"/>
              <a:t>η</a:t>
            </a:r>
            <a:r>
              <a:rPr lang="el-GR" sz="2500" dirty="0" smtClean="0"/>
              <a:t> ώρα). Επίσης, συμπληρώνουν το «Σχέδιο υποβολής ΔΕ του μαθητή».</a:t>
            </a:r>
          </a:p>
          <a:p>
            <a:r>
              <a:rPr lang="el-GR" sz="2500" dirty="0" smtClean="0"/>
              <a:t>Συζήτηση, ανατροφοδότηση μεταξύ όλων των μαθητών του μεικτού τμήματος. </a:t>
            </a:r>
          </a:p>
          <a:p>
            <a:r>
              <a:rPr lang="el-GR" sz="2500" dirty="0" smtClean="0"/>
              <a:t>Οι μαθητές παραδίδουν το μερικώς συμπληρωμένο σχέδιο υποβολής της ΔΕ τους.</a:t>
            </a:r>
          </a:p>
          <a:p>
            <a:endParaRPr lang="el-GR" sz="25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35B34-0FC7-4752-844D-43D5BBD03FF2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2763</TotalTime>
  <Words>931</Words>
  <Application>Microsoft Office PowerPoint</Application>
  <PresentationFormat>Προβολή στην οθόνη (4:3)</PresentationFormat>
  <Paragraphs>275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Οι Δ.Ε. στο Γενικό Λύκειο – Παρουσίαση μια μικρής τράπεζας 45 θεμάτων Δ.Ε. για τα μαθήματα Φ.Ε.</vt:lpstr>
      <vt:lpstr>Βήματα υλοποίησης</vt:lpstr>
      <vt:lpstr>1. Δηλώσεις μαθητών</vt:lpstr>
      <vt:lpstr>Διαφάνεια 4</vt:lpstr>
      <vt:lpstr>2. Ομαδοποίηση δηλώσεων</vt:lpstr>
      <vt:lpstr>Διαφάνεια 6</vt:lpstr>
      <vt:lpstr>3. Επιλογή θεμάτων  από τους μαθητές</vt:lpstr>
      <vt:lpstr>4. Επιλογή ημερών προπαρα-σκευής και ολοκλήρωσης ΔΕ</vt:lpstr>
      <vt:lpstr>5. Ημέρα προπαρασκευής ΔΕ</vt:lpstr>
      <vt:lpstr>6. Ημέρα σύνθεσης ΔΕ</vt:lpstr>
      <vt:lpstr>7. Αξιολόγηση ΔΕ</vt:lpstr>
      <vt:lpstr>Προτάσεις θεμάτων για ΔΕ στα μαθήματα ΦΕ - Η ΟΜΑΔΑ</vt:lpstr>
      <vt:lpstr>Οι προδιαγραφές που θέσαμε</vt:lpstr>
      <vt:lpstr>Διαφάνεια 14</vt:lpstr>
      <vt:lpstr>Το πλήθος των προτεινόμενων θεμάτων ανά μάθημα</vt:lpstr>
      <vt:lpstr>Ας δούμε τι καταφέραμε!</vt:lpstr>
    </vt:vector>
  </TitlesOfParts>
  <Company>-=KA=-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Συνθετικές Δημιουργικές Εργασίες στο γενικό λύκειο</dc:title>
  <dc:creator>KA</dc:creator>
  <cp:lastModifiedBy>KA</cp:lastModifiedBy>
  <cp:revision>20</cp:revision>
  <dcterms:created xsi:type="dcterms:W3CDTF">2017-01-11T10:39:29Z</dcterms:created>
  <dcterms:modified xsi:type="dcterms:W3CDTF">2017-02-12T06:28:50Z</dcterms:modified>
</cp:coreProperties>
</file>