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handoutMasterIdLst>
    <p:handoutMasterId r:id="rId26"/>
  </p:handoutMasterIdLst>
  <p:sldIdLst>
    <p:sldId id="256" r:id="rId2"/>
    <p:sldId id="268" r:id="rId3"/>
    <p:sldId id="269" r:id="rId4"/>
    <p:sldId id="272" r:id="rId5"/>
    <p:sldId id="271" r:id="rId6"/>
    <p:sldId id="270" r:id="rId7"/>
    <p:sldId id="274" r:id="rId8"/>
    <p:sldId id="276" r:id="rId9"/>
    <p:sldId id="277" r:id="rId10"/>
    <p:sldId id="280" r:id="rId11"/>
    <p:sldId id="281" r:id="rId12"/>
    <p:sldId id="279" r:id="rId13"/>
    <p:sldId id="278" r:id="rId14"/>
    <p:sldId id="275" r:id="rId15"/>
    <p:sldId id="273" r:id="rId16"/>
    <p:sldId id="282" r:id="rId17"/>
    <p:sldId id="283" r:id="rId18"/>
    <p:sldId id="284" r:id="rId19"/>
    <p:sldId id="287" r:id="rId20"/>
    <p:sldId id="288" r:id="rId21"/>
    <p:sldId id="285" r:id="rId22"/>
    <p:sldId id="290" r:id="rId23"/>
    <p:sldId id="289" r:id="rId24"/>
    <p:sldId id="286" r:id="rId25"/>
  </p:sldIdLst>
  <p:sldSz cx="9144000" cy="6858000" type="screen4x3"/>
  <p:notesSz cx="6888163" cy="100203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427" autoAdjust="0"/>
  </p:normalViewPr>
  <p:slideViewPr>
    <p:cSldViewPr>
      <p:cViewPr varScale="1">
        <p:scale>
          <a:sx n="65" d="100"/>
          <a:sy n="65" d="100"/>
        </p:scale>
        <p:origin x="-66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902075" y="0"/>
            <a:ext cx="2984500" cy="501650"/>
          </a:xfrm>
          <a:prstGeom prst="rect">
            <a:avLst/>
          </a:prstGeom>
        </p:spPr>
        <p:txBody>
          <a:bodyPr vert="horz" lIns="91440" tIns="45720" rIns="91440" bIns="45720" rtlCol="0"/>
          <a:lstStyle>
            <a:lvl1pPr algn="r">
              <a:defRPr sz="1200"/>
            </a:lvl1pPr>
          </a:lstStyle>
          <a:p>
            <a:fld id="{051F9E39-EF3E-40C5-A205-0835E4946FD5}" type="datetimeFigureOut">
              <a:rPr lang="el-GR" smtClean="0"/>
              <a:pPr/>
              <a:t>17/02/2017</a:t>
            </a:fld>
            <a:endParaRPr lang="el-GR"/>
          </a:p>
        </p:txBody>
      </p:sp>
      <p:sp>
        <p:nvSpPr>
          <p:cNvPr id="4" name="3 - Θέση υποσέλιδου"/>
          <p:cNvSpPr>
            <a:spLocks noGrp="1"/>
          </p:cNvSpPr>
          <p:nvPr>
            <p:ph type="ftr" sz="quarter" idx="2"/>
          </p:nvPr>
        </p:nvSpPr>
        <p:spPr>
          <a:xfrm>
            <a:off x="0" y="9517063"/>
            <a:ext cx="2984500" cy="50165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902075" y="9517063"/>
            <a:ext cx="2984500" cy="501650"/>
          </a:xfrm>
          <a:prstGeom prst="rect">
            <a:avLst/>
          </a:prstGeom>
        </p:spPr>
        <p:txBody>
          <a:bodyPr vert="horz" lIns="91440" tIns="45720" rIns="91440" bIns="45720" rtlCol="0" anchor="b"/>
          <a:lstStyle>
            <a:lvl1pPr algn="r">
              <a:defRPr sz="1200"/>
            </a:lvl1pPr>
          </a:lstStyle>
          <a:p>
            <a:fld id="{D28723FF-E2BD-4A8E-BC20-B1AD244D38A4}" type="slidenum">
              <a:rPr lang="el-GR" smtClean="0"/>
              <a:pPr/>
              <a:t>‹#›</a:t>
            </a:fld>
            <a:endParaRPr lang="el-G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5E305876-F4A3-450A-9EDF-EB9FB1575AC6}" type="datetimeFigureOut">
              <a:rPr lang="el-GR" smtClean="0"/>
              <a:pPr/>
              <a:t>17/02/2017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A635B34-0FC7-4752-844D-43D5BBD03FF2}"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E305876-F4A3-450A-9EDF-EB9FB1575AC6}" type="datetimeFigureOut">
              <a:rPr lang="el-GR" smtClean="0"/>
              <a:pPr/>
              <a:t>17/02/2017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A635B34-0FC7-4752-844D-43D5BBD03FF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E305876-F4A3-450A-9EDF-EB9FB1575AC6}" type="datetimeFigureOut">
              <a:rPr lang="el-GR" smtClean="0"/>
              <a:pPr/>
              <a:t>17/02/2017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A635B34-0FC7-4752-844D-43D5BBD03FF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E305876-F4A3-450A-9EDF-EB9FB1575AC6}" type="datetimeFigureOut">
              <a:rPr lang="el-GR" smtClean="0"/>
              <a:pPr/>
              <a:t>17/02/2017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A635B34-0FC7-4752-844D-43D5BBD03FF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5E305876-F4A3-450A-9EDF-EB9FB1575AC6}" type="datetimeFigureOut">
              <a:rPr lang="el-GR" smtClean="0"/>
              <a:pPr/>
              <a:t>17/02/2017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A635B34-0FC7-4752-844D-43D5BBD03FF2}"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5E305876-F4A3-450A-9EDF-EB9FB1575AC6}" type="datetimeFigureOut">
              <a:rPr lang="el-GR" smtClean="0"/>
              <a:pPr/>
              <a:t>17/02/2017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A635B34-0FC7-4752-844D-43D5BBD03FF2}"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5E305876-F4A3-450A-9EDF-EB9FB1575AC6}" type="datetimeFigureOut">
              <a:rPr lang="el-GR" smtClean="0"/>
              <a:pPr/>
              <a:t>17/02/2017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A635B34-0FC7-4752-844D-43D5BBD03FF2}"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5E305876-F4A3-450A-9EDF-EB9FB1575AC6}" type="datetimeFigureOut">
              <a:rPr lang="el-GR" smtClean="0"/>
              <a:pPr/>
              <a:t>17/02/2017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2A635B34-0FC7-4752-844D-43D5BBD03FF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5E305876-F4A3-450A-9EDF-EB9FB1575AC6}" type="datetimeFigureOut">
              <a:rPr lang="el-GR" smtClean="0"/>
              <a:pPr/>
              <a:t>17/02/2017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A635B34-0FC7-4752-844D-43D5BBD03FF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E305876-F4A3-450A-9EDF-EB9FB1575AC6}" type="datetimeFigureOut">
              <a:rPr lang="el-GR" smtClean="0"/>
              <a:pPr/>
              <a:t>17/02/2017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A635B34-0FC7-4752-844D-43D5BBD03FF2}"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E305876-F4A3-450A-9EDF-EB9FB1575AC6}" type="datetimeFigureOut">
              <a:rPr lang="el-GR" smtClean="0"/>
              <a:pPr/>
              <a:t>17/02/2017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A635B34-0FC7-4752-844D-43D5BBD03FF2}"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305876-F4A3-450A-9EDF-EB9FB1575AC6}" type="datetimeFigureOut">
              <a:rPr lang="el-GR" smtClean="0"/>
              <a:pPr/>
              <a:t>17/02/2017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635B34-0FC7-4752-844D-43D5BBD03FF2}"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692696"/>
            <a:ext cx="9144000" cy="2963192"/>
          </a:xfrm>
        </p:spPr>
        <p:txBody>
          <a:bodyPr>
            <a:noAutofit/>
          </a:bodyPr>
          <a:lstStyle/>
          <a:p>
            <a:r>
              <a:rPr lang="el-GR" sz="5400" b="1" dirty="0" smtClean="0">
                <a:solidFill>
                  <a:srgbClr val="C00000"/>
                </a:solidFill>
              </a:rPr>
              <a:t>Οι Σ.Δ.Ε. στο Γυμνάσιο </a:t>
            </a:r>
            <a:r>
              <a:rPr lang="el-GR" sz="5400" b="1" dirty="0" smtClean="0"/>
              <a:t>–</a:t>
            </a:r>
            <a:r>
              <a:rPr lang="el-GR" sz="5400" b="1" dirty="0" smtClean="0">
                <a:solidFill>
                  <a:srgbClr val="C00000"/>
                </a:solidFill>
              </a:rPr>
              <a:t> </a:t>
            </a:r>
            <a:r>
              <a:rPr lang="el-GR" sz="5400" b="1" dirty="0" smtClean="0">
                <a:solidFill>
                  <a:srgbClr val="00B050"/>
                </a:solidFill>
              </a:rPr>
              <a:t>Παρουσίαση μια μικρής τράπεζας 71 θεμάτων Σ.Δ.Ε.</a:t>
            </a:r>
            <a:br>
              <a:rPr lang="el-GR" sz="5400" b="1" dirty="0" smtClean="0">
                <a:solidFill>
                  <a:srgbClr val="00B050"/>
                </a:solidFill>
              </a:rPr>
            </a:br>
            <a:r>
              <a:rPr lang="el-GR" sz="5400" b="1" dirty="0" smtClean="0">
                <a:solidFill>
                  <a:srgbClr val="00B050"/>
                </a:solidFill>
              </a:rPr>
              <a:t>για τα μαθήματα Φ.Ε.</a:t>
            </a:r>
            <a:endParaRPr lang="el-GR" sz="5400" dirty="0"/>
          </a:p>
        </p:txBody>
      </p:sp>
      <p:sp>
        <p:nvSpPr>
          <p:cNvPr id="3" name="2 - Υπότιτλος"/>
          <p:cNvSpPr>
            <a:spLocks noGrp="1"/>
          </p:cNvSpPr>
          <p:nvPr>
            <p:ph type="subTitle" idx="1"/>
          </p:nvPr>
        </p:nvSpPr>
        <p:spPr/>
        <p:txBody>
          <a:bodyPr>
            <a:normAutofit fontScale="85000" lnSpcReduction="20000"/>
          </a:bodyPr>
          <a:lstStyle/>
          <a:p>
            <a:r>
              <a:rPr lang="el-GR" dirty="0" smtClean="0"/>
              <a:t>Εγκύκλιος 9502/Δ2/19-01-2017</a:t>
            </a:r>
          </a:p>
          <a:p>
            <a:r>
              <a:rPr lang="el-GR" dirty="0" smtClean="0"/>
              <a:t>Δρ. Κ. Αποστολόπουλος</a:t>
            </a:r>
          </a:p>
          <a:p>
            <a:r>
              <a:rPr lang="el-GR" dirty="0" smtClean="0"/>
              <a:t>Σχολικός Σύμβουλος ΠΕ04</a:t>
            </a:r>
          </a:p>
          <a:p>
            <a:r>
              <a:rPr lang="el-GR" dirty="0" smtClean="0"/>
              <a:t>Τρίτη 14 Φεβρουαρίου 2017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4624"/>
            <a:ext cx="8229600" cy="1143000"/>
          </a:xfrm>
        </p:spPr>
        <p:txBody>
          <a:bodyPr>
            <a:normAutofit/>
          </a:bodyPr>
          <a:lstStyle/>
          <a:p>
            <a:r>
              <a:rPr lang="el-GR" b="1" dirty="0" smtClean="0">
                <a:solidFill>
                  <a:srgbClr val="FFC000"/>
                </a:solidFill>
              </a:rPr>
              <a:t>Ενδεικτικό παράδειγμα</a:t>
            </a:r>
            <a:endParaRPr lang="el-GR" dirty="0">
              <a:solidFill>
                <a:srgbClr val="FFC000"/>
              </a:solidFill>
            </a:endParaRPr>
          </a:p>
        </p:txBody>
      </p:sp>
      <p:sp>
        <p:nvSpPr>
          <p:cNvPr id="3" name="2 - Θέση περιεχομένου"/>
          <p:cNvSpPr>
            <a:spLocks noGrp="1"/>
          </p:cNvSpPr>
          <p:nvPr>
            <p:ph idx="1"/>
          </p:nvPr>
        </p:nvSpPr>
        <p:spPr>
          <a:xfrm>
            <a:off x="251520" y="1196752"/>
            <a:ext cx="8435280" cy="5472608"/>
          </a:xfrm>
        </p:spPr>
        <p:txBody>
          <a:bodyPr>
            <a:noAutofit/>
          </a:bodyPr>
          <a:lstStyle/>
          <a:p>
            <a:pPr>
              <a:buNone/>
            </a:pPr>
            <a:r>
              <a:rPr lang="el-GR" sz="2000" b="1" dirty="0" smtClean="0"/>
              <a:t>1. ΤΙΤΛΟΣ: </a:t>
            </a:r>
            <a:r>
              <a:rPr lang="el-GR" sz="2000" u="sng" dirty="0" smtClean="0"/>
              <a:t>Εξώθερμα και </a:t>
            </a:r>
            <a:r>
              <a:rPr lang="el-GR" sz="2000" u="sng" dirty="0" err="1" smtClean="0"/>
              <a:t>ενδόθερμα</a:t>
            </a:r>
            <a:r>
              <a:rPr lang="el-GR" sz="2000" u="sng" dirty="0" smtClean="0"/>
              <a:t> χημικά φαινόμενα</a:t>
            </a:r>
            <a:endParaRPr lang="el-GR" sz="2000" dirty="0" smtClean="0"/>
          </a:p>
          <a:p>
            <a:pPr>
              <a:spcBef>
                <a:spcPts val="1200"/>
              </a:spcBef>
              <a:buNone/>
            </a:pPr>
            <a:r>
              <a:rPr lang="el-GR" sz="2000" b="1" dirty="0" smtClean="0"/>
              <a:t>2. ΕΙΣΑΓΩΓΗ: </a:t>
            </a:r>
            <a:r>
              <a:rPr lang="el-GR" sz="2000" dirty="0" smtClean="0"/>
              <a:t>§ 2.7 Χημική αντίδραση.</a:t>
            </a:r>
          </a:p>
          <a:p>
            <a:pPr>
              <a:spcBef>
                <a:spcPts val="1200"/>
              </a:spcBef>
              <a:buNone/>
            </a:pPr>
            <a:r>
              <a:rPr lang="el-GR" sz="2000" b="1" dirty="0" smtClean="0"/>
              <a:t>3. ΔΙΑΤΥΠΩΣΗ ΤΟΥ ΒΑΣΙΚΟΥ ΕΡΩΤΗΜΑΤΟΣ/ΘΕΜΑΤΟΣ</a:t>
            </a:r>
            <a:endParaRPr lang="el-GR" sz="2000" dirty="0" smtClean="0"/>
          </a:p>
          <a:p>
            <a:pPr>
              <a:buNone/>
            </a:pPr>
            <a:r>
              <a:rPr lang="el-GR" sz="2000" dirty="0" smtClean="0"/>
              <a:t>	</a:t>
            </a:r>
            <a:r>
              <a:rPr lang="el-GR" sz="2000" u="sng" dirty="0" smtClean="0"/>
              <a:t>Ερώτηση 1</a:t>
            </a:r>
            <a:r>
              <a:rPr lang="el-GR" sz="2000" u="sng" baseline="30000" dirty="0" smtClean="0"/>
              <a:t>η</a:t>
            </a:r>
            <a:r>
              <a:rPr lang="el-GR" sz="2000" u="sng" dirty="0" smtClean="0"/>
              <a:t>:</a:t>
            </a:r>
            <a:r>
              <a:rPr lang="el-GR" sz="2000" dirty="0" smtClean="0"/>
              <a:t> Πότε ένα φαινόμενο χαρακτηρίζεται</a:t>
            </a:r>
            <a:endParaRPr lang="en-US" sz="2000" dirty="0" smtClean="0"/>
          </a:p>
          <a:p>
            <a:pPr>
              <a:buNone/>
            </a:pPr>
            <a:r>
              <a:rPr lang="el-GR" sz="2000" dirty="0" smtClean="0"/>
              <a:t>       ως εξώθερμό και πότε </a:t>
            </a:r>
            <a:r>
              <a:rPr lang="en-US" sz="2000" dirty="0" smtClean="0"/>
              <a:t> </a:t>
            </a:r>
            <a:r>
              <a:rPr lang="el-GR" sz="2000" dirty="0" smtClean="0"/>
              <a:t>ως </a:t>
            </a:r>
            <a:r>
              <a:rPr lang="el-GR" sz="2000" dirty="0" err="1" smtClean="0"/>
              <a:t>ενδόθερμο</a:t>
            </a:r>
            <a:r>
              <a:rPr lang="el-GR" sz="2000" dirty="0" smtClean="0"/>
              <a:t>;</a:t>
            </a:r>
          </a:p>
          <a:p>
            <a:pPr>
              <a:buNone/>
            </a:pPr>
            <a:r>
              <a:rPr lang="el-GR" sz="2000" dirty="0" smtClean="0"/>
              <a:t>	</a:t>
            </a:r>
            <a:r>
              <a:rPr lang="el-GR" sz="2000" u="sng" dirty="0" smtClean="0"/>
              <a:t>Ερώτηση 2</a:t>
            </a:r>
            <a:r>
              <a:rPr lang="el-GR" sz="2000" u="sng" baseline="30000" dirty="0" smtClean="0"/>
              <a:t>η</a:t>
            </a:r>
            <a:r>
              <a:rPr lang="el-GR" sz="2000" u="sng" dirty="0" smtClean="0"/>
              <a:t>:</a:t>
            </a:r>
            <a:r>
              <a:rPr lang="el-GR" sz="2000" dirty="0" smtClean="0"/>
              <a:t> Τι είναι τα στιγμιαία ψυχρά  και τα</a:t>
            </a:r>
            <a:endParaRPr lang="en-US" sz="2000" dirty="0" smtClean="0"/>
          </a:p>
          <a:p>
            <a:pPr>
              <a:buNone/>
            </a:pPr>
            <a:r>
              <a:rPr lang="el-GR" sz="2000" dirty="0" smtClean="0"/>
              <a:t>στιγμιαία θερμά επιθέματα; </a:t>
            </a:r>
            <a:endParaRPr lang="en-US" sz="2000" dirty="0" smtClean="0"/>
          </a:p>
          <a:p>
            <a:pPr>
              <a:buNone/>
            </a:pPr>
            <a:r>
              <a:rPr lang="en-US" sz="2000" dirty="0" smtClean="0"/>
              <a:t>       </a:t>
            </a:r>
            <a:r>
              <a:rPr lang="el-GR" sz="2000" dirty="0" smtClean="0"/>
              <a:t>Να περιγράψετε πολύ σύντομα τα χημικά </a:t>
            </a:r>
          </a:p>
          <a:p>
            <a:pPr>
              <a:buNone/>
            </a:pPr>
            <a:r>
              <a:rPr lang="el-GR" sz="2000" dirty="0" smtClean="0"/>
              <a:t>       φαινόμενα που συμβαίνουν κατά τη χρήση των επιθεμάτων αυτών. </a:t>
            </a:r>
          </a:p>
          <a:p>
            <a:pPr>
              <a:buNone/>
            </a:pPr>
            <a:r>
              <a:rPr lang="el-GR" sz="2000" dirty="0" smtClean="0"/>
              <a:t>	</a:t>
            </a:r>
            <a:r>
              <a:rPr lang="el-GR" sz="2000" u="sng" dirty="0" smtClean="0"/>
              <a:t>Ερώτηση 3</a:t>
            </a:r>
            <a:r>
              <a:rPr lang="el-GR" sz="2000" u="sng" baseline="30000" dirty="0" smtClean="0"/>
              <a:t>η</a:t>
            </a:r>
            <a:r>
              <a:rPr lang="el-GR" sz="2000" u="sng" dirty="0" smtClean="0"/>
              <a:t>:</a:t>
            </a:r>
            <a:r>
              <a:rPr lang="el-GR" sz="2000" dirty="0" smtClean="0"/>
              <a:t> Να εξηγήσετε που οφείλεται η</a:t>
            </a:r>
          </a:p>
          <a:p>
            <a:pPr>
              <a:buNone/>
            </a:pPr>
            <a:r>
              <a:rPr lang="el-GR" sz="2000" dirty="0" smtClean="0"/>
              <a:t>       εκρηκτική δράση της νιτρογλυκερίνης.</a:t>
            </a:r>
          </a:p>
          <a:p>
            <a:pPr>
              <a:spcBef>
                <a:spcPts val="1200"/>
              </a:spcBef>
              <a:buNone/>
            </a:pPr>
            <a:r>
              <a:rPr lang="el-GR" sz="2000" b="1" dirty="0" smtClean="0"/>
              <a:t>       </a:t>
            </a:r>
            <a:r>
              <a:rPr lang="en-US" sz="2000" b="1" dirty="0" smtClean="0"/>
              <a:t>4C</a:t>
            </a:r>
            <a:r>
              <a:rPr lang="en-US" sz="2000" b="1" baseline="-25000" dirty="0" smtClean="0"/>
              <a:t>3</a:t>
            </a:r>
            <a:r>
              <a:rPr lang="en-US" sz="2000" b="1" dirty="0" smtClean="0"/>
              <a:t>H</a:t>
            </a:r>
            <a:r>
              <a:rPr lang="en-US" sz="2000" b="1" baseline="-25000" dirty="0" smtClean="0"/>
              <a:t>5</a:t>
            </a:r>
            <a:r>
              <a:rPr lang="en-US" sz="2000" b="1" dirty="0" smtClean="0"/>
              <a:t>N</a:t>
            </a:r>
            <a:r>
              <a:rPr lang="en-US" sz="2000" b="1" baseline="-25000" dirty="0" smtClean="0"/>
              <a:t>3</a:t>
            </a:r>
            <a:r>
              <a:rPr lang="en-US" sz="2000" b="1" dirty="0" smtClean="0"/>
              <a:t>O</a:t>
            </a:r>
            <a:r>
              <a:rPr lang="en-US" sz="2000" b="1" baseline="-25000" dirty="0" smtClean="0"/>
              <a:t>9</a:t>
            </a:r>
            <a:r>
              <a:rPr lang="en-US" sz="2000" b="1" dirty="0" smtClean="0"/>
              <a:t> → 6N</a:t>
            </a:r>
            <a:r>
              <a:rPr lang="en-US" sz="2000" b="1" baseline="-25000" dirty="0" smtClean="0"/>
              <a:t>2</a:t>
            </a:r>
            <a:r>
              <a:rPr lang="en-US" sz="2000" b="1" dirty="0" smtClean="0"/>
              <a:t> + 12CO</a:t>
            </a:r>
            <a:r>
              <a:rPr lang="en-US" sz="2000" b="1" baseline="-25000" dirty="0" smtClean="0"/>
              <a:t>2</a:t>
            </a:r>
            <a:r>
              <a:rPr lang="en-US" sz="2000" b="1" dirty="0" smtClean="0"/>
              <a:t> + O</a:t>
            </a:r>
            <a:r>
              <a:rPr lang="en-US" sz="2000" b="1" baseline="-25000" dirty="0" smtClean="0"/>
              <a:t>2</a:t>
            </a:r>
            <a:r>
              <a:rPr lang="en-US" sz="2000" b="1" dirty="0" smtClean="0"/>
              <a:t> + 10H</a:t>
            </a:r>
            <a:r>
              <a:rPr lang="en-US" sz="2000" b="1" baseline="-25000" dirty="0" smtClean="0"/>
              <a:t>2</a:t>
            </a:r>
            <a:r>
              <a:rPr lang="en-US" sz="2000" b="1" dirty="0" smtClean="0"/>
              <a:t>O + </a:t>
            </a:r>
            <a:r>
              <a:rPr lang="el-GR" sz="2000" b="1" dirty="0" smtClean="0"/>
              <a:t>θερμότητα</a:t>
            </a:r>
            <a:endParaRPr lang="el-GR" sz="2000" dirty="0" smtClean="0"/>
          </a:p>
        </p:txBody>
      </p:sp>
      <p:pic>
        <p:nvPicPr>
          <p:cNvPr id="4" name="3 - Εικόνα"/>
          <p:cNvPicPr/>
          <p:nvPr/>
        </p:nvPicPr>
        <p:blipFill>
          <a:blip r:embed="rId2" cstate="print"/>
          <a:srcRect/>
          <a:stretch>
            <a:fillRect/>
          </a:stretch>
        </p:blipFill>
        <p:spPr bwMode="auto">
          <a:xfrm>
            <a:off x="5724128" y="2564904"/>
            <a:ext cx="3078460" cy="1584176"/>
          </a:xfrm>
          <a:prstGeom prst="rect">
            <a:avLst/>
          </a:prstGeom>
          <a:noFill/>
          <a:ln w="9525">
            <a:noFill/>
            <a:miter lim="800000"/>
            <a:headEnd/>
            <a:tailEnd/>
          </a:ln>
        </p:spPr>
      </p:pic>
      <p:pic>
        <p:nvPicPr>
          <p:cNvPr id="5" name="4 - Εικόνα"/>
          <p:cNvPicPr/>
          <p:nvPr/>
        </p:nvPicPr>
        <p:blipFill>
          <a:blip r:embed="rId3" cstate="print"/>
          <a:srcRect/>
          <a:stretch>
            <a:fillRect/>
          </a:stretch>
        </p:blipFill>
        <p:spPr bwMode="auto">
          <a:xfrm>
            <a:off x="6300192" y="4869160"/>
            <a:ext cx="2520280" cy="144016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51520" y="404664"/>
            <a:ext cx="8568952" cy="6264696"/>
          </a:xfrm>
        </p:spPr>
        <p:txBody>
          <a:bodyPr>
            <a:noAutofit/>
          </a:bodyPr>
          <a:lstStyle/>
          <a:p>
            <a:pPr>
              <a:buNone/>
            </a:pPr>
            <a:r>
              <a:rPr lang="el-GR" sz="2500" b="1" dirty="0" smtClean="0"/>
              <a:t>4. ΠΗΓΕΣ </a:t>
            </a:r>
            <a:endParaRPr lang="el-GR" sz="2500" dirty="0" smtClean="0"/>
          </a:p>
          <a:p>
            <a:pPr lvl="0">
              <a:spcBef>
                <a:spcPts val="0"/>
              </a:spcBef>
              <a:buNone/>
            </a:pPr>
            <a:r>
              <a:rPr lang="el-GR" sz="2500" dirty="0" smtClean="0"/>
              <a:t>	Σχολικό βιβλίο</a:t>
            </a:r>
          </a:p>
          <a:p>
            <a:pPr lvl="0">
              <a:spcBef>
                <a:spcPts val="0"/>
              </a:spcBef>
              <a:buNone/>
            </a:pPr>
            <a:r>
              <a:rPr lang="el-GR" sz="2500" dirty="0" smtClean="0"/>
              <a:t>	Κείμενο 1 (θερμά και ψυχρά στιγμιαία επιθέματα)</a:t>
            </a:r>
          </a:p>
          <a:p>
            <a:pPr lvl="0">
              <a:spcBef>
                <a:spcPts val="0"/>
              </a:spcBef>
              <a:buNone/>
            </a:pPr>
            <a:r>
              <a:rPr lang="el-GR" sz="2500" dirty="0" smtClean="0"/>
              <a:t>	Κείμενο 2 (εκρηκτικά)</a:t>
            </a:r>
          </a:p>
          <a:p>
            <a:pPr>
              <a:lnSpc>
                <a:spcPct val="120000"/>
              </a:lnSpc>
              <a:spcBef>
                <a:spcPts val="1200"/>
              </a:spcBef>
              <a:buNone/>
            </a:pPr>
            <a:r>
              <a:rPr lang="el-GR" sz="2500" b="1" dirty="0" smtClean="0"/>
              <a:t>5. ΣΤΟΙΧΕΙΑ/ΕΠΙΧΕΙΡΗΜΑΤΑ</a:t>
            </a:r>
            <a:r>
              <a:rPr lang="el-GR" sz="2500" dirty="0" smtClean="0"/>
              <a:t>, </a:t>
            </a:r>
          </a:p>
          <a:p>
            <a:pPr>
              <a:spcBef>
                <a:spcPts val="0"/>
              </a:spcBef>
              <a:buNone/>
            </a:pPr>
            <a:r>
              <a:rPr lang="el-GR" sz="2500" dirty="0" smtClean="0"/>
              <a:t>	Παράθεση στοιχείων – επιχειρημάτων που θεωρεί ο μαθητής ότι τον βοηθούν για να απαντήσει στα ερωτήματα.</a:t>
            </a:r>
          </a:p>
          <a:p>
            <a:pPr>
              <a:lnSpc>
                <a:spcPct val="120000"/>
              </a:lnSpc>
              <a:spcBef>
                <a:spcPts val="1200"/>
              </a:spcBef>
              <a:buNone/>
            </a:pPr>
            <a:r>
              <a:rPr lang="el-GR" sz="2500" b="1" dirty="0" smtClean="0"/>
              <a:t>6. ΣΥΜΠΕΡΑΣΜΑ-ΕΠΙΛΟΓΟΣ </a:t>
            </a:r>
            <a:endParaRPr lang="el-GR" sz="2500" dirty="0" smtClean="0"/>
          </a:p>
          <a:p>
            <a:pPr>
              <a:spcBef>
                <a:spcPts val="0"/>
              </a:spcBef>
              <a:buNone/>
            </a:pPr>
            <a:r>
              <a:rPr lang="el-GR" sz="2500" dirty="0" smtClean="0"/>
              <a:t>	Απάντηση στα ερωτήματα</a:t>
            </a:r>
          </a:p>
          <a:p>
            <a:pPr>
              <a:spcBef>
                <a:spcPts val="0"/>
              </a:spcBef>
              <a:buNone/>
            </a:pPr>
            <a:r>
              <a:rPr lang="el-GR" sz="2500" dirty="0" smtClean="0"/>
              <a:t>	Πιθανές προεκτάσεις/γενικεύσεις/προτάσεις</a:t>
            </a:r>
          </a:p>
          <a:p>
            <a:pPr>
              <a:lnSpc>
                <a:spcPct val="120000"/>
              </a:lnSpc>
              <a:spcBef>
                <a:spcPts val="1200"/>
              </a:spcBef>
              <a:buNone/>
            </a:pPr>
            <a:r>
              <a:rPr lang="el-GR" sz="2500" b="1" dirty="0" smtClean="0"/>
              <a:t>7. ΒΙΒΛΙΟΓΡΑΦΙΚΕΣ ΑΝΑΦΟΡΕΣ: </a:t>
            </a:r>
            <a:endParaRPr lang="el-GR" sz="2500" dirty="0" smtClean="0"/>
          </a:p>
          <a:p>
            <a:pPr>
              <a:spcBef>
                <a:spcPts val="0"/>
              </a:spcBef>
              <a:buNone/>
            </a:pPr>
            <a:r>
              <a:rPr lang="el-GR" sz="2500" dirty="0" smtClean="0"/>
              <a:t>	Ο μαθητής γράφει τη βιβλιογραφία που χρησιμοποίησε </a:t>
            </a:r>
          </a:p>
          <a:p>
            <a:pPr lvl="1">
              <a:spcBef>
                <a:spcPts val="0"/>
              </a:spcBef>
            </a:pPr>
            <a:r>
              <a:rPr lang="el-GR" sz="2100" dirty="0" smtClean="0"/>
              <a:t>Αυτή που του δώσατε και τυχόν άλλη που έφερε ο ίδιος.</a:t>
            </a:r>
          </a:p>
          <a:p>
            <a:endParaRPr lang="el-GR" sz="25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188640"/>
            <a:ext cx="9144000" cy="1143000"/>
          </a:xfrm>
        </p:spPr>
        <p:txBody>
          <a:bodyPr>
            <a:normAutofit/>
          </a:bodyPr>
          <a:lstStyle/>
          <a:p>
            <a:r>
              <a:rPr lang="el-GR" b="1" dirty="0" smtClean="0">
                <a:solidFill>
                  <a:srgbClr val="FFC000"/>
                </a:solidFill>
              </a:rPr>
              <a:t>ΣΧΕΔΙΟ ΑΝΑΡΤΩΜΕΝΗΣ ΠΑΡΟΥΣΙΑΣΗΣ</a:t>
            </a:r>
            <a:endParaRPr lang="el-GR" dirty="0">
              <a:solidFill>
                <a:srgbClr val="FFC000"/>
              </a:solidFill>
            </a:endParaRPr>
          </a:p>
        </p:txBody>
      </p:sp>
      <p:sp>
        <p:nvSpPr>
          <p:cNvPr id="3" name="2 - Θέση περιεχομένου"/>
          <p:cNvSpPr>
            <a:spLocks noGrp="1"/>
          </p:cNvSpPr>
          <p:nvPr>
            <p:ph idx="1"/>
          </p:nvPr>
        </p:nvSpPr>
        <p:spPr>
          <a:xfrm>
            <a:off x="179512" y="1268760"/>
            <a:ext cx="8712968" cy="5328592"/>
          </a:xfrm>
        </p:spPr>
        <p:txBody>
          <a:bodyPr>
            <a:normAutofit fontScale="55000" lnSpcReduction="20000"/>
          </a:bodyPr>
          <a:lstStyle/>
          <a:p>
            <a:r>
              <a:rPr lang="el-GR" b="1" dirty="0" smtClean="0"/>
              <a:t>1.</a:t>
            </a:r>
            <a:r>
              <a:rPr lang="el-GR" dirty="0" smtClean="0"/>
              <a:t> </a:t>
            </a:r>
            <a:r>
              <a:rPr lang="el-GR" b="1" dirty="0" smtClean="0"/>
              <a:t>ΤΙΤΛΟΣ: </a:t>
            </a:r>
            <a:r>
              <a:rPr lang="el-GR" dirty="0" smtClean="0"/>
              <a:t>Περιγράψτε το περιεχόμενο (π.χ. το συμπέρασμα της εργασίας) με τρόπο ελκυστικό/ευρηματικό, ώστε από τη μια να ενημερώσει τον αναγνώστη για το περιεχόμενο και, από την άλλη, να προσελκύσει το ενδιαφέρον του.</a:t>
            </a:r>
          </a:p>
          <a:p>
            <a:r>
              <a:rPr lang="el-GR" b="1" dirty="0" smtClean="0"/>
              <a:t>2.</a:t>
            </a:r>
            <a:r>
              <a:rPr lang="el-GR" dirty="0" smtClean="0"/>
              <a:t> </a:t>
            </a:r>
            <a:r>
              <a:rPr lang="el-GR" b="1" dirty="0" smtClean="0"/>
              <a:t>ΔΙΑΤΥΠΩΣΗ ΤΟΥ ΒΑΣΙΚΟΥ ΕΡΩΤΗΜΑΤΟΣ/ΘΕΜΑΤΟΣ: </a:t>
            </a:r>
            <a:r>
              <a:rPr lang="el-GR" dirty="0" smtClean="0"/>
              <a:t>Καταγράψτε το ερώτημα/θέμα που σας δόθηκε προς επεξεργασία.</a:t>
            </a:r>
          </a:p>
          <a:p>
            <a:r>
              <a:rPr lang="el-GR" b="1" dirty="0" smtClean="0"/>
              <a:t>3.</a:t>
            </a:r>
            <a:r>
              <a:rPr lang="el-GR" dirty="0" smtClean="0"/>
              <a:t> </a:t>
            </a:r>
            <a:r>
              <a:rPr lang="el-GR" b="1" dirty="0" smtClean="0"/>
              <a:t>ΕΙΚΟΝΟΓΡΑΦΗΣΗ : </a:t>
            </a:r>
            <a:r>
              <a:rPr lang="el-GR" dirty="0" smtClean="0"/>
              <a:t>Κολλήστε ή ζωγραφίστε μια παράσταση, ένα σχήμα, μια εικόνα που σχετίζεται με το περιεχόμενο και το εξηγεί ή το αναδεικνύει εικονικά και συμπληρώστε τη σχετική λεζάντα.</a:t>
            </a:r>
          </a:p>
          <a:p>
            <a:r>
              <a:rPr lang="el-GR" b="1" dirty="0" smtClean="0"/>
              <a:t>4.</a:t>
            </a:r>
            <a:r>
              <a:rPr lang="el-GR" dirty="0" smtClean="0"/>
              <a:t> </a:t>
            </a:r>
            <a:r>
              <a:rPr lang="el-GR" b="1" dirty="0" smtClean="0"/>
              <a:t>ΛΕΞΕΙΣ-ΚΛΕΙΔΙΑ: </a:t>
            </a:r>
            <a:r>
              <a:rPr lang="el-GR" dirty="0" smtClean="0"/>
              <a:t>Καταγράψτε έως τέσσερεις (4) λέξεις που χαρακτηρίζουν το περιεχόμενο της εργασίας σας.</a:t>
            </a:r>
          </a:p>
          <a:p>
            <a:r>
              <a:rPr lang="el-GR" b="1" dirty="0" smtClean="0"/>
              <a:t>5.</a:t>
            </a:r>
            <a:r>
              <a:rPr lang="el-GR" dirty="0" smtClean="0"/>
              <a:t> </a:t>
            </a:r>
            <a:r>
              <a:rPr lang="el-GR" b="1" dirty="0" smtClean="0"/>
              <a:t>ΣΤΟΙΧΕΙΑ και ΣΥΜΠΕΡΑΣΜΑΤΑ: </a:t>
            </a:r>
            <a:r>
              <a:rPr lang="el-GR" dirty="0" smtClean="0"/>
              <a:t>Στο σημείο αυτό καταγράφετε το κύριο μέρος της εργασίας σας όπου εκτίθενται οι γνώσεις και οι πληροφορίες που έχετε σχετικά με το ερώτημα καθώς και τα συμπεράσματά σας, με τη μορφή της τελικής απάντησης στο βασικό ερώτημα. Θυμηθείτε πως </a:t>
            </a:r>
            <a:r>
              <a:rPr lang="el-GR" dirty="0" err="1" smtClean="0"/>
              <a:t>ό,τι</a:t>
            </a:r>
            <a:r>
              <a:rPr lang="el-GR" dirty="0" smtClean="0"/>
              <a:t> περιέχεται στην Αναρτώμενη Παρουσίασή σας θα πρέπει να είναι ορατό από τον αναγνώστη σαν να το διάβαζε σ’ έναν τοίχο! Άρα πρέπει να είναι ευανάγνωστο από σχετική απόσταση.</a:t>
            </a:r>
          </a:p>
          <a:p>
            <a:r>
              <a:rPr lang="el-GR" b="1" dirty="0" smtClean="0"/>
              <a:t>6.</a:t>
            </a:r>
            <a:r>
              <a:rPr lang="el-GR" dirty="0" smtClean="0"/>
              <a:t> </a:t>
            </a:r>
            <a:r>
              <a:rPr lang="el-GR" b="1" dirty="0" smtClean="0"/>
              <a:t>ΠΡΑΚΤΙΚΗ ΕΦΑΡΜΟΓΗ (αν προσφέρεται το ερώτημα για κάτι τέτοιο): </a:t>
            </a:r>
            <a:r>
              <a:rPr lang="el-GR" dirty="0" smtClean="0"/>
              <a:t>Στο σημείο αυτό και ανάλογα με το ερώτημα θα πρέπει να καταγράψετε πώς συνδέεται το συμπέρασμα στο οποίο καταλήξατε με τη δική σας ζωή ή με μια γνωστή σας εφαρμογή από την καθημερινότητα.</a:t>
            </a:r>
          </a:p>
          <a:p>
            <a:r>
              <a:rPr lang="el-GR" b="1" dirty="0" smtClean="0"/>
              <a:t>7.</a:t>
            </a:r>
            <a:r>
              <a:rPr lang="el-GR" dirty="0" smtClean="0"/>
              <a:t> </a:t>
            </a:r>
            <a:r>
              <a:rPr lang="el-GR" b="1" dirty="0" smtClean="0"/>
              <a:t>ΒΙΒΛΙΟΓΡΑΦΙΑ.</a:t>
            </a:r>
            <a:endParaRPr lang="el-GR" dirty="0" smtClean="0"/>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229600" cy="908720"/>
          </a:xfrm>
        </p:spPr>
        <p:txBody>
          <a:bodyPr>
            <a:normAutofit/>
          </a:bodyPr>
          <a:lstStyle/>
          <a:p>
            <a:r>
              <a:rPr lang="el-GR" b="1" dirty="0" smtClean="0">
                <a:solidFill>
                  <a:srgbClr val="FFC000"/>
                </a:solidFill>
              </a:rPr>
              <a:t>ΕΝΔΕΙΚΤΙΚΗ ΜΟΡΦΗ ΤΟΥ ΠΟΣΤΕΡ</a:t>
            </a:r>
            <a:endParaRPr lang="el-GR" dirty="0">
              <a:solidFill>
                <a:srgbClr val="FFC000"/>
              </a:solidFill>
            </a:endParaRPr>
          </a:p>
        </p:txBody>
      </p:sp>
      <p:pic>
        <p:nvPicPr>
          <p:cNvPr id="4" name="3 - Θέση περιεχομένου"/>
          <p:cNvPicPr>
            <a:picLocks noGrp="1"/>
          </p:cNvPicPr>
          <p:nvPr>
            <p:ph idx="1"/>
          </p:nvPr>
        </p:nvPicPr>
        <p:blipFill>
          <a:blip r:embed="rId2" cstate="print"/>
          <a:srcRect/>
          <a:stretch>
            <a:fillRect/>
          </a:stretch>
        </p:blipFill>
        <p:spPr bwMode="auto">
          <a:xfrm>
            <a:off x="0" y="836712"/>
            <a:ext cx="9144000" cy="6021287"/>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92696"/>
            <a:ext cx="8229600" cy="5433467"/>
          </a:xfrm>
        </p:spPr>
        <p:txBody>
          <a:bodyPr>
            <a:normAutofit/>
          </a:bodyPr>
          <a:lstStyle/>
          <a:p>
            <a:r>
              <a:rPr lang="el-GR" sz="2800" b="1" dirty="0" smtClean="0"/>
              <a:t>3</a:t>
            </a:r>
            <a:r>
              <a:rPr lang="el-GR" sz="2800" b="1" baseline="30000" dirty="0" smtClean="0"/>
              <a:t>η</a:t>
            </a:r>
            <a:r>
              <a:rPr lang="el-GR" sz="2800" b="1" dirty="0" smtClean="0"/>
              <a:t> ώρα: Ανατροφοδότηση και Παρουσίαση </a:t>
            </a:r>
          </a:p>
          <a:p>
            <a:pPr lvl="1"/>
            <a:r>
              <a:rPr lang="el-GR" dirty="0" smtClean="0"/>
              <a:t>Μετά τη διόρθωση </a:t>
            </a:r>
            <a:r>
              <a:rPr lang="el-GR" u="sng" dirty="0" smtClean="0">
                <a:solidFill>
                  <a:srgbClr val="C00000"/>
                </a:solidFill>
              </a:rPr>
              <a:t>μπορεί</a:t>
            </a:r>
            <a:r>
              <a:rPr lang="el-GR" dirty="0" smtClean="0"/>
              <a:t> να παρουσιαστούν οι διορθωμένες εργασίες στην τάξη.</a:t>
            </a:r>
          </a:p>
          <a:p>
            <a:r>
              <a:rPr lang="el-GR" sz="2800" b="1" dirty="0" smtClean="0"/>
              <a:t>Η αξιολόγηση</a:t>
            </a:r>
            <a:r>
              <a:rPr lang="el-GR" sz="2800" dirty="0" smtClean="0"/>
              <a:t> στηρίζεται στην κρίση του εκπαιδευτικού. Τα διαβαθμισμένα κριτήρια αξιολόγησης είναι ΠΡΟΤΕΙΝΟΜΕΝΑ</a:t>
            </a:r>
          </a:p>
          <a:p>
            <a:r>
              <a:rPr lang="el-GR" sz="2800" dirty="0" smtClean="0"/>
              <a:t>Υπενθυμίζεται ότι αν κάποιος μαθητής απουσιάσει τότε γράφει ωριαίο διαγώνισμα.</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800" b="1" dirty="0" smtClean="0">
                <a:solidFill>
                  <a:srgbClr val="FFC000"/>
                </a:solidFill>
              </a:rPr>
              <a:t>Αποτίμηση</a:t>
            </a:r>
            <a:endParaRPr lang="el-GR" sz="4800" b="1" dirty="0">
              <a:solidFill>
                <a:srgbClr val="FFC000"/>
              </a:solidFill>
            </a:endParaRPr>
          </a:p>
        </p:txBody>
      </p:sp>
      <p:sp>
        <p:nvSpPr>
          <p:cNvPr id="3" name="2 - Θέση περιεχομένου"/>
          <p:cNvSpPr>
            <a:spLocks noGrp="1"/>
          </p:cNvSpPr>
          <p:nvPr>
            <p:ph idx="1"/>
          </p:nvPr>
        </p:nvSpPr>
        <p:spPr/>
        <p:txBody>
          <a:bodyPr/>
          <a:lstStyle/>
          <a:p>
            <a:r>
              <a:rPr lang="el-GR" dirty="0" smtClean="0"/>
              <a:t>Σημαντική η συζήτηση στο Σύλλογο Διδασκόντων επί των αποτελεσμάτων της ΣΔΕ εφόσον εφαρμόσθηκε, προκειμένου να υπάρξει ανατροφοδότηση προς το ΙΕΠ για να γίνουν οι απαραίτητες αναπροσαρμογές.</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solidFill>
                  <a:srgbClr val="FFC000"/>
                </a:solidFill>
              </a:rPr>
              <a:t>Προτάσεις θεμάτων για Σ.Δ.Ε.</a:t>
            </a:r>
            <a:br>
              <a:rPr lang="el-GR" b="1" dirty="0" smtClean="0">
                <a:solidFill>
                  <a:srgbClr val="FFC000"/>
                </a:solidFill>
              </a:rPr>
            </a:br>
            <a:r>
              <a:rPr lang="el-GR" b="1" dirty="0" smtClean="0">
                <a:solidFill>
                  <a:srgbClr val="FFC000"/>
                </a:solidFill>
              </a:rPr>
              <a:t>στα μαθήματα ΦΕ - Η ΟΜΑΔΑ</a:t>
            </a:r>
            <a:endParaRPr lang="el-GR" dirty="0"/>
          </a:p>
        </p:txBody>
      </p:sp>
      <p:graphicFrame>
        <p:nvGraphicFramePr>
          <p:cNvPr id="4" name="3 - Θέση περιεχομένου"/>
          <p:cNvGraphicFramePr>
            <a:graphicFrameLocks noGrp="1"/>
          </p:cNvGraphicFramePr>
          <p:nvPr>
            <p:ph idx="1"/>
          </p:nvPr>
        </p:nvGraphicFramePr>
        <p:xfrm>
          <a:off x="0" y="1628804"/>
          <a:ext cx="9143999" cy="5040721"/>
        </p:xfrm>
        <a:graphic>
          <a:graphicData uri="http://schemas.openxmlformats.org/drawingml/2006/table">
            <a:tbl>
              <a:tblPr/>
              <a:tblGrid>
                <a:gridCol w="3491880"/>
                <a:gridCol w="1545664"/>
                <a:gridCol w="4106455"/>
              </a:tblGrid>
              <a:tr h="576060">
                <a:tc>
                  <a:txBody>
                    <a:bodyPr/>
                    <a:lstStyle/>
                    <a:p>
                      <a:pPr algn="ctr">
                        <a:lnSpc>
                          <a:spcPct val="115000"/>
                        </a:lnSpc>
                        <a:spcBef>
                          <a:spcPts val="600"/>
                        </a:spcBef>
                        <a:spcAft>
                          <a:spcPts val="1000"/>
                        </a:spcAft>
                      </a:pPr>
                      <a:r>
                        <a:rPr lang="el-GR" sz="2400" b="1" kern="1200" dirty="0">
                          <a:solidFill>
                            <a:srgbClr val="000000"/>
                          </a:solidFill>
                          <a:latin typeface="Calibri"/>
                          <a:ea typeface="Calibri"/>
                          <a:cs typeface="Times New Roman"/>
                        </a:rPr>
                        <a:t>Εκπαιδευτικός</a:t>
                      </a:r>
                      <a:endParaRPr lang="el-GR" sz="2400" dirty="0">
                        <a:latin typeface="Calibri"/>
                        <a:ea typeface="Calibri"/>
                        <a:cs typeface="Times New Roman"/>
                      </a:endParaRPr>
                    </a:p>
                  </a:txBody>
                  <a:tcPr marL="68580" marR="68580" marT="107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1000"/>
                        </a:spcAft>
                      </a:pPr>
                      <a:r>
                        <a:rPr lang="el-GR" sz="2400" b="1" kern="1200" dirty="0" smtClean="0">
                          <a:solidFill>
                            <a:srgbClr val="000000"/>
                          </a:solidFill>
                          <a:latin typeface="Calibri"/>
                          <a:ea typeface="Calibri"/>
                          <a:cs typeface="Times New Roman"/>
                        </a:rPr>
                        <a:t>Ειδικότητα</a:t>
                      </a:r>
                      <a:endParaRPr lang="el-GR" sz="2400" dirty="0">
                        <a:latin typeface="Calibri"/>
                        <a:ea typeface="Calibri"/>
                        <a:cs typeface="Times New Roman"/>
                      </a:endParaRPr>
                    </a:p>
                  </a:txBody>
                  <a:tcPr marL="68580" marR="68580" marT="107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1000"/>
                        </a:spcAft>
                      </a:pPr>
                      <a:r>
                        <a:rPr lang="el-GR" sz="2400" b="1" kern="1200">
                          <a:solidFill>
                            <a:srgbClr val="000000"/>
                          </a:solidFill>
                          <a:latin typeface="Calibri"/>
                          <a:ea typeface="Calibri"/>
                          <a:cs typeface="Times New Roman"/>
                        </a:rPr>
                        <a:t>Σχολείο</a:t>
                      </a:r>
                      <a:endParaRPr lang="el-GR" sz="2400">
                        <a:latin typeface="Calibri"/>
                        <a:ea typeface="Calibri"/>
                        <a:cs typeface="Times New Roman"/>
                      </a:endParaRPr>
                    </a:p>
                  </a:txBody>
                  <a:tcPr marL="68580" marR="68580" marT="107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9886">
                <a:tc>
                  <a:txBody>
                    <a:bodyPr/>
                    <a:lstStyle/>
                    <a:p>
                      <a:pPr algn="l">
                        <a:lnSpc>
                          <a:spcPct val="115000"/>
                        </a:lnSpc>
                        <a:spcBef>
                          <a:spcPts val="600"/>
                        </a:spcBef>
                        <a:spcAft>
                          <a:spcPts val="0"/>
                        </a:spcAft>
                      </a:pPr>
                      <a:r>
                        <a:rPr lang="el-GR" sz="2400" kern="1200">
                          <a:solidFill>
                            <a:srgbClr val="000000"/>
                          </a:solidFill>
                          <a:latin typeface="Calibri"/>
                          <a:ea typeface="Calibri"/>
                          <a:cs typeface="Times New Roman"/>
                        </a:rPr>
                        <a:t>Αποστολίδου Ανθή</a:t>
                      </a:r>
                      <a:endParaRPr lang="el-GR" sz="2400">
                        <a:latin typeface="Calibri"/>
                        <a:ea typeface="Calibri"/>
                        <a:cs typeface="Times New Roman"/>
                      </a:endParaRPr>
                    </a:p>
                  </a:txBody>
                  <a:tcPr marL="68580" marR="68580" marT="107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0"/>
                        </a:spcAft>
                      </a:pPr>
                      <a:r>
                        <a:rPr lang="el-GR" sz="2400" kern="1200" dirty="0">
                          <a:solidFill>
                            <a:srgbClr val="000000"/>
                          </a:solidFill>
                          <a:latin typeface="Calibri"/>
                          <a:ea typeface="Calibri"/>
                          <a:cs typeface="Times New Roman"/>
                        </a:rPr>
                        <a:t>ΠΕ04.01</a:t>
                      </a:r>
                      <a:endParaRPr lang="el-GR" sz="2400" dirty="0">
                        <a:latin typeface="Calibri"/>
                        <a:ea typeface="Calibri"/>
                        <a:cs typeface="Times New Roman"/>
                      </a:endParaRPr>
                    </a:p>
                  </a:txBody>
                  <a:tcPr marL="68580" marR="68580" marT="107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0"/>
                        </a:spcAft>
                      </a:pPr>
                      <a:r>
                        <a:rPr lang="el-GR" sz="2400" kern="1200" dirty="0">
                          <a:solidFill>
                            <a:srgbClr val="000000"/>
                          </a:solidFill>
                          <a:latin typeface="Calibri"/>
                          <a:ea typeface="Calibri"/>
                          <a:cs typeface="Times New Roman"/>
                        </a:rPr>
                        <a:t>  2</a:t>
                      </a:r>
                      <a:r>
                        <a:rPr lang="el-GR" sz="2400" kern="1200" baseline="30000" dirty="0">
                          <a:solidFill>
                            <a:srgbClr val="000000"/>
                          </a:solidFill>
                          <a:latin typeface="Calibri"/>
                          <a:ea typeface="Calibri"/>
                          <a:cs typeface="Times New Roman"/>
                        </a:rPr>
                        <a:t>ο</a:t>
                      </a:r>
                      <a:r>
                        <a:rPr lang="el-GR" sz="2400" kern="1200" dirty="0">
                          <a:solidFill>
                            <a:srgbClr val="000000"/>
                          </a:solidFill>
                          <a:latin typeface="Calibri"/>
                          <a:ea typeface="Calibri"/>
                          <a:cs typeface="Times New Roman"/>
                        </a:rPr>
                        <a:t> Γυμνάσιο Ν. Ιωνίας</a:t>
                      </a:r>
                      <a:endParaRPr lang="el-GR" sz="2400" dirty="0">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6764">
                <a:tc>
                  <a:txBody>
                    <a:bodyPr/>
                    <a:lstStyle/>
                    <a:p>
                      <a:pPr algn="l">
                        <a:lnSpc>
                          <a:spcPct val="115000"/>
                        </a:lnSpc>
                        <a:spcBef>
                          <a:spcPts val="600"/>
                        </a:spcBef>
                        <a:spcAft>
                          <a:spcPts val="0"/>
                        </a:spcAft>
                      </a:pPr>
                      <a:r>
                        <a:rPr lang="el-GR" sz="2400" kern="1200">
                          <a:solidFill>
                            <a:srgbClr val="000000"/>
                          </a:solidFill>
                          <a:latin typeface="Calibri"/>
                          <a:ea typeface="Calibri"/>
                          <a:cs typeface="Times New Roman"/>
                        </a:rPr>
                        <a:t>Αποστολόπουλος Κων/νος</a:t>
                      </a:r>
                      <a:endParaRPr lang="el-GR" sz="2400">
                        <a:latin typeface="Calibri"/>
                        <a:ea typeface="Calibri"/>
                        <a:cs typeface="Times New Roman"/>
                      </a:endParaRPr>
                    </a:p>
                  </a:txBody>
                  <a:tcPr marL="68580" marR="68580" marT="107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Bef>
                          <a:spcPts val="600"/>
                        </a:spcBef>
                        <a:spcAft>
                          <a:spcPts val="0"/>
                        </a:spcAft>
                      </a:pPr>
                      <a:r>
                        <a:rPr lang="el-GR" sz="2400" kern="1200" dirty="0">
                          <a:solidFill>
                            <a:srgbClr val="000000"/>
                          </a:solidFill>
                          <a:latin typeface="Calibri"/>
                          <a:ea typeface="Calibri"/>
                          <a:cs typeface="Times New Roman"/>
                        </a:rPr>
                        <a:t>Σχολικός Σύμβουλος ΠΕ04</a:t>
                      </a:r>
                      <a:endParaRPr lang="el-GR" sz="2400" dirty="0">
                        <a:latin typeface="Calibri"/>
                        <a:ea typeface="Calibri"/>
                        <a:cs typeface="Times New Roman"/>
                      </a:endParaRPr>
                    </a:p>
                  </a:txBody>
                  <a:tcPr marL="68580" marR="68580" marT="107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r>
              <a:tr h="526764">
                <a:tc>
                  <a:txBody>
                    <a:bodyPr/>
                    <a:lstStyle/>
                    <a:p>
                      <a:pPr algn="l">
                        <a:lnSpc>
                          <a:spcPct val="115000"/>
                        </a:lnSpc>
                        <a:spcBef>
                          <a:spcPts val="600"/>
                        </a:spcBef>
                        <a:spcAft>
                          <a:spcPts val="0"/>
                        </a:spcAft>
                      </a:pPr>
                      <a:r>
                        <a:rPr lang="el-GR" sz="2400" kern="1200">
                          <a:solidFill>
                            <a:srgbClr val="000000"/>
                          </a:solidFill>
                          <a:latin typeface="Calibri"/>
                          <a:ea typeface="Calibri"/>
                          <a:cs typeface="Times New Roman"/>
                        </a:rPr>
                        <a:t>Βλαχοπούλου Διονυσία</a:t>
                      </a:r>
                      <a:endParaRPr lang="el-GR" sz="2400">
                        <a:latin typeface="Calibri"/>
                        <a:ea typeface="Calibri"/>
                        <a:cs typeface="Times New Roman"/>
                      </a:endParaRPr>
                    </a:p>
                  </a:txBody>
                  <a:tcPr marL="68580" marR="68580" marT="107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0"/>
                        </a:spcAft>
                      </a:pPr>
                      <a:r>
                        <a:rPr lang="el-GR" sz="2400" kern="1200" dirty="0" smtClean="0">
                          <a:solidFill>
                            <a:srgbClr val="000000"/>
                          </a:solidFill>
                          <a:latin typeface="Calibri"/>
                          <a:ea typeface="Calibri"/>
                          <a:cs typeface="Times New Roman"/>
                        </a:rPr>
                        <a:t> ΠΕ04.01</a:t>
                      </a:r>
                      <a:endParaRPr lang="el-GR" sz="2400" dirty="0">
                        <a:latin typeface="Calibri"/>
                        <a:ea typeface="Calibri"/>
                        <a:cs typeface="Times New Roman"/>
                      </a:endParaRPr>
                    </a:p>
                  </a:txBody>
                  <a:tcPr marL="68580" marR="68580" marT="107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0"/>
                        </a:spcAft>
                      </a:pPr>
                      <a:r>
                        <a:rPr lang="el-GR" sz="2400" kern="1200" dirty="0">
                          <a:solidFill>
                            <a:srgbClr val="000000"/>
                          </a:solidFill>
                          <a:latin typeface="Calibri"/>
                          <a:ea typeface="Calibri"/>
                          <a:cs typeface="Times New Roman"/>
                        </a:rPr>
                        <a:t>Γυμνάσιο Λυκόβρυσης</a:t>
                      </a:r>
                      <a:endParaRPr lang="el-GR" sz="2400" dirty="0">
                        <a:latin typeface="Calibri"/>
                        <a:ea typeface="Calibri"/>
                        <a:cs typeface="Times New Roman"/>
                      </a:endParaRPr>
                    </a:p>
                  </a:txBody>
                  <a:tcPr marL="68580" marR="68580" marT="107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6764">
                <a:tc>
                  <a:txBody>
                    <a:bodyPr/>
                    <a:lstStyle/>
                    <a:p>
                      <a:pPr algn="l">
                        <a:lnSpc>
                          <a:spcPct val="115000"/>
                        </a:lnSpc>
                        <a:spcBef>
                          <a:spcPts val="600"/>
                        </a:spcBef>
                        <a:spcAft>
                          <a:spcPts val="0"/>
                        </a:spcAft>
                      </a:pPr>
                      <a:r>
                        <a:rPr lang="el-GR" sz="2400" kern="1200">
                          <a:solidFill>
                            <a:srgbClr val="000000"/>
                          </a:solidFill>
                          <a:latin typeface="Calibri"/>
                          <a:ea typeface="Calibri"/>
                          <a:cs typeface="Times New Roman"/>
                        </a:rPr>
                        <a:t>Γιαλλούση Μαρία</a:t>
                      </a:r>
                      <a:endParaRPr lang="el-GR" sz="2400">
                        <a:latin typeface="Calibri"/>
                        <a:ea typeface="Calibri"/>
                        <a:cs typeface="Times New Roman"/>
                      </a:endParaRPr>
                    </a:p>
                  </a:txBody>
                  <a:tcPr marL="68580" marR="68580" marT="107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0"/>
                        </a:spcAft>
                      </a:pPr>
                      <a:r>
                        <a:rPr lang="el-GR" sz="2400" kern="1200" dirty="0" smtClean="0">
                          <a:solidFill>
                            <a:srgbClr val="000000"/>
                          </a:solidFill>
                          <a:latin typeface="Calibri"/>
                          <a:ea typeface="Calibri"/>
                          <a:cs typeface="Times New Roman"/>
                        </a:rPr>
                        <a:t> ΠΕ04.02</a:t>
                      </a:r>
                      <a:endParaRPr lang="el-GR" sz="2400" dirty="0">
                        <a:latin typeface="Calibri"/>
                        <a:ea typeface="Calibri"/>
                        <a:cs typeface="Times New Roman"/>
                      </a:endParaRPr>
                    </a:p>
                  </a:txBody>
                  <a:tcPr marL="68580" marR="68580" marT="107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0"/>
                        </a:spcAft>
                      </a:pPr>
                      <a:r>
                        <a:rPr lang="el-GR" sz="2400" kern="1200" dirty="0">
                          <a:solidFill>
                            <a:srgbClr val="000000"/>
                          </a:solidFill>
                          <a:latin typeface="Calibri"/>
                          <a:ea typeface="Calibri"/>
                          <a:cs typeface="Times New Roman"/>
                        </a:rPr>
                        <a:t>Βαρβάκειο Πρότυπο Γυμνάσιο</a:t>
                      </a:r>
                      <a:endParaRPr lang="el-GR" sz="2400" dirty="0">
                        <a:latin typeface="Calibri"/>
                        <a:ea typeface="Calibri"/>
                        <a:cs typeface="Times New Roman"/>
                      </a:endParaRPr>
                    </a:p>
                  </a:txBody>
                  <a:tcPr marL="68580" marR="68580" marT="107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6764">
                <a:tc>
                  <a:txBody>
                    <a:bodyPr/>
                    <a:lstStyle/>
                    <a:p>
                      <a:pPr algn="l">
                        <a:lnSpc>
                          <a:spcPct val="115000"/>
                        </a:lnSpc>
                        <a:spcBef>
                          <a:spcPts val="600"/>
                        </a:spcBef>
                        <a:spcAft>
                          <a:spcPts val="0"/>
                        </a:spcAft>
                      </a:pPr>
                      <a:r>
                        <a:rPr lang="el-GR" sz="2400" kern="1200">
                          <a:solidFill>
                            <a:srgbClr val="000000"/>
                          </a:solidFill>
                          <a:latin typeface="Calibri"/>
                          <a:ea typeface="Calibri"/>
                          <a:cs typeface="Times New Roman"/>
                        </a:rPr>
                        <a:t>Μανούρη Όλγα</a:t>
                      </a:r>
                      <a:endParaRPr lang="el-GR" sz="2400">
                        <a:latin typeface="Calibri"/>
                        <a:ea typeface="Calibri"/>
                        <a:cs typeface="Times New Roman"/>
                      </a:endParaRPr>
                    </a:p>
                  </a:txBody>
                  <a:tcPr marL="68580" marR="68580" marT="107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0"/>
                        </a:spcAft>
                      </a:pPr>
                      <a:r>
                        <a:rPr lang="el-GR" sz="2400" kern="1200" dirty="0" smtClean="0">
                          <a:solidFill>
                            <a:srgbClr val="000000"/>
                          </a:solidFill>
                          <a:latin typeface="Calibri"/>
                          <a:ea typeface="Calibri"/>
                          <a:cs typeface="Times New Roman"/>
                        </a:rPr>
                        <a:t> ΠΕ04.04</a:t>
                      </a:r>
                      <a:endParaRPr lang="el-GR" sz="2400" dirty="0">
                        <a:latin typeface="Calibri"/>
                        <a:ea typeface="Calibri"/>
                        <a:cs typeface="Times New Roman"/>
                      </a:endParaRPr>
                    </a:p>
                  </a:txBody>
                  <a:tcPr marL="68580" marR="68580" marT="107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0"/>
                        </a:spcAft>
                      </a:pPr>
                      <a:r>
                        <a:rPr lang="el-GR" sz="2400" kern="1200" dirty="0">
                          <a:solidFill>
                            <a:srgbClr val="000000"/>
                          </a:solidFill>
                          <a:latin typeface="Calibri"/>
                          <a:ea typeface="Calibri"/>
                          <a:cs typeface="Times New Roman"/>
                        </a:rPr>
                        <a:t>Γυμνάσιο </a:t>
                      </a:r>
                      <a:r>
                        <a:rPr lang="el-GR" sz="2400" kern="1200" dirty="0" err="1">
                          <a:solidFill>
                            <a:srgbClr val="000000"/>
                          </a:solidFill>
                          <a:latin typeface="Calibri"/>
                          <a:ea typeface="Calibri"/>
                          <a:cs typeface="Times New Roman"/>
                        </a:rPr>
                        <a:t>Εκπ</a:t>
                      </a:r>
                      <a:r>
                        <a:rPr lang="el-GR" sz="2400" kern="1200" dirty="0">
                          <a:solidFill>
                            <a:srgbClr val="000000"/>
                          </a:solidFill>
                          <a:latin typeface="Calibri"/>
                          <a:ea typeface="Calibri"/>
                          <a:cs typeface="Times New Roman"/>
                        </a:rPr>
                        <a:t>/</a:t>
                      </a:r>
                      <a:r>
                        <a:rPr lang="el-GR" sz="2400" kern="1200" dirty="0" err="1">
                          <a:solidFill>
                            <a:srgbClr val="000000"/>
                          </a:solidFill>
                          <a:latin typeface="Calibri"/>
                          <a:ea typeface="Calibri"/>
                          <a:cs typeface="Times New Roman"/>
                        </a:rPr>
                        <a:t>ρίων</a:t>
                      </a:r>
                      <a:r>
                        <a:rPr lang="el-GR" sz="2400" kern="1200" dirty="0">
                          <a:solidFill>
                            <a:srgbClr val="000000"/>
                          </a:solidFill>
                          <a:latin typeface="Calibri"/>
                          <a:ea typeface="Calibri"/>
                          <a:cs typeface="Times New Roman"/>
                        </a:rPr>
                        <a:t> Δούκα</a:t>
                      </a:r>
                      <a:endParaRPr lang="el-GR" sz="2400" dirty="0">
                        <a:latin typeface="Calibri"/>
                        <a:ea typeface="Calibri"/>
                        <a:cs typeface="Times New Roman"/>
                      </a:endParaRPr>
                    </a:p>
                  </a:txBody>
                  <a:tcPr marL="68580" marR="68580" marT="107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6764">
                <a:tc>
                  <a:txBody>
                    <a:bodyPr/>
                    <a:lstStyle/>
                    <a:p>
                      <a:pPr algn="l">
                        <a:lnSpc>
                          <a:spcPct val="115000"/>
                        </a:lnSpc>
                        <a:spcBef>
                          <a:spcPts val="600"/>
                        </a:spcBef>
                        <a:spcAft>
                          <a:spcPts val="0"/>
                        </a:spcAft>
                      </a:pPr>
                      <a:r>
                        <a:rPr lang="el-GR" sz="2400" kern="1200">
                          <a:solidFill>
                            <a:srgbClr val="000000"/>
                          </a:solidFill>
                          <a:latin typeface="Calibri"/>
                          <a:ea typeface="Calibri"/>
                          <a:cs typeface="Times New Roman"/>
                        </a:rPr>
                        <a:t>Ρογδάκης Γιώργος</a:t>
                      </a:r>
                      <a:endParaRPr lang="el-GR" sz="2400">
                        <a:latin typeface="Calibri"/>
                        <a:ea typeface="Calibri"/>
                        <a:cs typeface="Times New Roman"/>
                      </a:endParaRPr>
                    </a:p>
                  </a:txBody>
                  <a:tcPr marL="68580" marR="68580" marT="107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0"/>
                        </a:spcAft>
                      </a:pPr>
                      <a:r>
                        <a:rPr lang="el-GR" sz="2400" kern="1200" dirty="0" smtClean="0">
                          <a:solidFill>
                            <a:srgbClr val="000000"/>
                          </a:solidFill>
                          <a:latin typeface="Calibri"/>
                          <a:ea typeface="Calibri"/>
                          <a:cs typeface="Times New Roman"/>
                        </a:rPr>
                        <a:t> ΠΕ04.05</a:t>
                      </a:r>
                      <a:endParaRPr lang="el-GR" sz="2400" dirty="0">
                        <a:latin typeface="Calibri"/>
                        <a:ea typeface="Calibri"/>
                        <a:cs typeface="Times New Roman"/>
                      </a:endParaRPr>
                    </a:p>
                  </a:txBody>
                  <a:tcPr marL="68580" marR="68580" marT="107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0"/>
                        </a:spcAft>
                      </a:pPr>
                      <a:r>
                        <a:rPr lang="el-GR" sz="2400" kern="1200" dirty="0">
                          <a:solidFill>
                            <a:srgbClr val="000000"/>
                          </a:solidFill>
                          <a:latin typeface="Calibri"/>
                          <a:ea typeface="Calibri"/>
                          <a:cs typeface="Times New Roman"/>
                        </a:rPr>
                        <a:t>3</a:t>
                      </a:r>
                      <a:r>
                        <a:rPr lang="el-GR" sz="2400" kern="1200" baseline="30000" dirty="0">
                          <a:solidFill>
                            <a:srgbClr val="000000"/>
                          </a:solidFill>
                          <a:latin typeface="Calibri"/>
                          <a:ea typeface="Calibri"/>
                          <a:cs typeface="Times New Roman"/>
                        </a:rPr>
                        <a:t>ο</a:t>
                      </a:r>
                      <a:r>
                        <a:rPr lang="el-GR" sz="2400" kern="1200" dirty="0">
                          <a:solidFill>
                            <a:srgbClr val="000000"/>
                          </a:solidFill>
                          <a:latin typeface="Calibri"/>
                          <a:ea typeface="Calibri"/>
                          <a:cs typeface="Times New Roman"/>
                        </a:rPr>
                        <a:t> Γυμνάσιο Ν. Ιωνίας</a:t>
                      </a:r>
                      <a:endParaRPr lang="el-GR" sz="2400" dirty="0">
                        <a:latin typeface="Calibri"/>
                        <a:ea typeface="Calibri"/>
                        <a:cs typeface="Times New Roman"/>
                      </a:endParaRPr>
                    </a:p>
                  </a:txBody>
                  <a:tcPr marL="68580" marR="68580" marT="107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2317">
                <a:tc>
                  <a:txBody>
                    <a:bodyPr/>
                    <a:lstStyle/>
                    <a:p>
                      <a:pPr algn="l">
                        <a:lnSpc>
                          <a:spcPct val="115000"/>
                        </a:lnSpc>
                        <a:spcBef>
                          <a:spcPts val="600"/>
                        </a:spcBef>
                        <a:spcAft>
                          <a:spcPts val="0"/>
                        </a:spcAft>
                      </a:pPr>
                      <a:r>
                        <a:rPr lang="el-GR" sz="2400">
                          <a:latin typeface="Calibri"/>
                          <a:ea typeface="Calibri"/>
                          <a:cs typeface="Times New Roman"/>
                        </a:rPr>
                        <a:t>Τσερπέλης Κων/νος</a:t>
                      </a:r>
                    </a:p>
                  </a:txBody>
                  <a:tcPr marL="68580" marR="68580" marT="107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0"/>
                        </a:spcAft>
                      </a:pPr>
                      <a:r>
                        <a:rPr lang="el-GR" sz="2400" kern="1200" dirty="0" smtClean="0">
                          <a:solidFill>
                            <a:srgbClr val="000000"/>
                          </a:solidFill>
                          <a:latin typeface="Calibri"/>
                          <a:ea typeface="Calibri"/>
                          <a:cs typeface="Times New Roman"/>
                        </a:rPr>
                        <a:t> ΠΕ04.05</a:t>
                      </a:r>
                      <a:endParaRPr lang="el-GR" sz="2400" dirty="0">
                        <a:latin typeface="Calibri"/>
                        <a:ea typeface="Calibri"/>
                        <a:cs typeface="Times New Roman"/>
                      </a:endParaRPr>
                    </a:p>
                  </a:txBody>
                  <a:tcPr marL="68580" marR="68580" marT="107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Bef>
                          <a:spcPts val="0"/>
                        </a:spcBef>
                        <a:spcAft>
                          <a:spcPts val="0"/>
                        </a:spcAft>
                      </a:pPr>
                      <a:r>
                        <a:rPr lang="el-GR" sz="2400" dirty="0" smtClean="0">
                          <a:latin typeface="Calibri"/>
                          <a:ea typeface="Calibri"/>
                          <a:cs typeface="Times New Roman"/>
                        </a:rPr>
                        <a:t> 4</a:t>
                      </a:r>
                      <a:r>
                        <a:rPr lang="el-GR" sz="2400" baseline="30000" dirty="0" smtClean="0">
                          <a:latin typeface="Calibri"/>
                          <a:ea typeface="Calibri"/>
                          <a:cs typeface="Times New Roman"/>
                        </a:rPr>
                        <a:t>ο</a:t>
                      </a:r>
                      <a:r>
                        <a:rPr lang="el-GR" sz="2400" dirty="0" smtClean="0">
                          <a:latin typeface="Calibri"/>
                          <a:ea typeface="Calibri"/>
                          <a:cs typeface="Times New Roman"/>
                        </a:rPr>
                        <a:t> Γυμνάσιο Ηρακλείου, </a:t>
                      </a:r>
                    </a:p>
                    <a:p>
                      <a:pPr algn="l">
                        <a:lnSpc>
                          <a:spcPct val="100000"/>
                        </a:lnSpc>
                        <a:spcBef>
                          <a:spcPts val="0"/>
                        </a:spcBef>
                        <a:spcAft>
                          <a:spcPts val="0"/>
                        </a:spcAft>
                      </a:pPr>
                      <a:r>
                        <a:rPr lang="el-GR" sz="1800" kern="1200" dirty="0" smtClean="0">
                          <a:solidFill>
                            <a:schemeClr val="tx1"/>
                          </a:solidFill>
                          <a:latin typeface="+mn-lt"/>
                          <a:ea typeface="+mn-ea"/>
                          <a:cs typeface="+mn-cs"/>
                        </a:rPr>
                        <a:t>(Συμμετείχε κριτικά, δηλαδή χωρίς να εκπονήσει προτάσεις για θέματα Σ.Δ.Ε.)</a:t>
                      </a:r>
                      <a:endParaRPr lang="el-GR" sz="2400" dirty="0" smtClean="0">
                        <a:latin typeface="+mn-lt"/>
                        <a:ea typeface="Calibri"/>
                        <a:cs typeface="Times New Roman"/>
                      </a:endParaRPr>
                    </a:p>
                    <a:p>
                      <a:pPr algn="l">
                        <a:lnSpc>
                          <a:spcPct val="100000"/>
                        </a:lnSpc>
                        <a:spcBef>
                          <a:spcPts val="0"/>
                        </a:spcBef>
                        <a:spcAft>
                          <a:spcPts val="0"/>
                        </a:spcAft>
                      </a:pPr>
                      <a:endParaRPr lang="el-GR" sz="2400" dirty="0">
                        <a:latin typeface="Calibri"/>
                        <a:ea typeface="Calibri"/>
                        <a:cs typeface="Times New Roman"/>
                      </a:endParaRPr>
                    </a:p>
                  </a:txBody>
                  <a:tcPr marL="68580" marR="68580" marT="1079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22114"/>
          </a:xfrm>
        </p:spPr>
        <p:txBody>
          <a:bodyPr>
            <a:normAutofit/>
          </a:bodyPr>
          <a:lstStyle/>
          <a:p>
            <a:r>
              <a:rPr lang="el-GR" b="1" dirty="0" smtClean="0">
                <a:solidFill>
                  <a:srgbClr val="FFC000"/>
                </a:solidFill>
              </a:rPr>
              <a:t>Οι προδιαγραφές που θέσαμε</a:t>
            </a:r>
            <a:endParaRPr lang="el-GR" b="1" dirty="0">
              <a:solidFill>
                <a:srgbClr val="FFC000"/>
              </a:solidFill>
            </a:endParaRPr>
          </a:p>
        </p:txBody>
      </p:sp>
      <p:sp>
        <p:nvSpPr>
          <p:cNvPr id="3" name="2 - Θέση περιεχομένου"/>
          <p:cNvSpPr>
            <a:spLocks noGrp="1"/>
          </p:cNvSpPr>
          <p:nvPr>
            <p:ph idx="1"/>
          </p:nvPr>
        </p:nvSpPr>
        <p:spPr>
          <a:xfrm>
            <a:off x="0" y="1196752"/>
            <a:ext cx="9144000" cy="5661248"/>
          </a:xfrm>
        </p:spPr>
        <p:txBody>
          <a:bodyPr>
            <a:noAutofit/>
          </a:bodyPr>
          <a:lstStyle/>
          <a:p>
            <a:r>
              <a:rPr lang="el-GR" sz="2800" dirty="0" smtClean="0"/>
              <a:t>Να αντλούν τη θεματολογία τους αποκλειστικά από την ύλη Β΄ τετραμήνου των μαθημάτων Φ.Ε. της ομάδας Β΄</a:t>
            </a:r>
            <a:r>
              <a:rPr lang="el-GR" sz="2700" dirty="0" smtClean="0"/>
              <a:t>. </a:t>
            </a:r>
          </a:p>
          <a:p>
            <a:r>
              <a:rPr lang="el-GR" sz="2700" b="1" dirty="0" smtClean="0"/>
              <a:t>Να κινούν το ενδιαφέρον των μαθητών.</a:t>
            </a:r>
          </a:p>
          <a:p>
            <a:r>
              <a:rPr lang="el-GR" sz="2700" dirty="0" smtClean="0"/>
              <a:t>Να μην είναι ένας ξερός τίτλος, να αναλύονται σε ερωτήματα. Από αυτά: </a:t>
            </a:r>
          </a:p>
          <a:p>
            <a:pPr lvl="1"/>
            <a:r>
              <a:rPr lang="el-GR" sz="2400" dirty="0" smtClean="0"/>
              <a:t>Κάποια να είναι γνωστικά,</a:t>
            </a:r>
          </a:p>
          <a:p>
            <a:pPr lvl="1"/>
            <a:r>
              <a:rPr lang="el-GR" sz="2400" dirty="0" smtClean="0"/>
              <a:t>Κάποια να απαιτούν </a:t>
            </a:r>
            <a:r>
              <a:rPr lang="el-GR" sz="2400" b="1" dirty="0" smtClean="0"/>
              <a:t>κριτική ικανότητα</a:t>
            </a:r>
            <a:r>
              <a:rPr lang="el-GR" sz="2400" dirty="0" smtClean="0"/>
              <a:t> ή/και </a:t>
            </a:r>
            <a:r>
              <a:rPr lang="el-GR" sz="2400" b="1" dirty="0" smtClean="0"/>
              <a:t>δημιουργική ικανότητα</a:t>
            </a:r>
            <a:r>
              <a:rPr lang="el-GR" sz="2400" dirty="0" smtClean="0"/>
              <a:t> ή/και </a:t>
            </a:r>
            <a:r>
              <a:rPr lang="el-GR" sz="2400" b="1" dirty="0" smtClean="0"/>
              <a:t>έκφραση άποψης</a:t>
            </a:r>
            <a:r>
              <a:rPr lang="el-GR" sz="2400" dirty="0" smtClean="0"/>
              <a:t>.</a:t>
            </a:r>
          </a:p>
          <a:p>
            <a:pPr>
              <a:buNone/>
            </a:pPr>
            <a:r>
              <a:rPr lang="el-GR" sz="2400" dirty="0" smtClean="0">
                <a:latin typeface="Arial Unicode MS"/>
                <a:ea typeface="Arial Unicode MS"/>
                <a:cs typeface="Arial Unicode MS"/>
              </a:rPr>
              <a:t>☛</a:t>
            </a:r>
            <a:r>
              <a:rPr lang="el-GR" sz="2400" dirty="0" smtClean="0"/>
              <a:t> γενικότερα να εκμαιεύουν μια κάποια προσωπική συνεισφορά του μαθητή στο θέμα που πραγματεύεται.</a:t>
            </a:r>
          </a:p>
          <a:p>
            <a:pPr lvl="1"/>
            <a:endParaRPr lang="el-GR" sz="2700" dirty="0" smtClean="0"/>
          </a:p>
          <a:p>
            <a:endParaRPr lang="el-GR" sz="2700" dirty="0" smtClean="0"/>
          </a:p>
        </p:txBody>
      </p:sp>
      <p:sp>
        <p:nvSpPr>
          <p:cNvPr id="4" name="3 - Θέση αριθμού διαφάνειας"/>
          <p:cNvSpPr>
            <a:spLocks noGrp="1"/>
          </p:cNvSpPr>
          <p:nvPr>
            <p:ph type="sldNum" sz="quarter" idx="12"/>
          </p:nvPr>
        </p:nvSpPr>
        <p:spPr/>
        <p:txBody>
          <a:bodyPr/>
          <a:lstStyle/>
          <a:p>
            <a:fld id="{2A635B34-0FC7-4752-844D-43D5BBD03FF2}" type="slidenum">
              <a:rPr lang="el-GR" smtClean="0"/>
              <a:pPr/>
              <a:t>17</a:t>
            </a:fld>
            <a:endParaRPr lang="el-G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04664"/>
            <a:ext cx="8229600" cy="6048672"/>
          </a:xfrm>
        </p:spPr>
        <p:txBody>
          <a:bodyPr>
            <a:normAutofit lnSpcReduction="10000"/>
          </a:bodyPr>
          <a:lstStyle/>
          <a:p>
            <a:r>
              <a:rPr lang="el-GR" sz="2900" dirty="0" smtClean="0"/>
              <a:t>Για την απάντησή τους να αρκεί </a:t>
            </a:r>
            <a:r>
              <a:rPr lang="el-GR" sz="2900" b="1" dirty="0" smtClean="0"/>
              <a:t>το σχολικό βιβλίο</a:t>
            </a:r>
            <a:r>
              <a:rPr lang="el-GR" sz="2900" dirty="0" smtClean="0"/>
              <a:t> μαζί με τυχόν   </a:t>
            </a:r>
          </a:p>
          <a:p>
            <a:pPr lvl="1"/>
            <a:r>
              <a:rPr lang="el-GR" sz="2600" dirty="0" smtClean="0"/>
              <a:t>συμπληρωματικό υλικό που θα εμπεριέχεται στο θέμα που </a:t>
            </a:r>
            <a:r>
              <a:rPr lang="el-GR" sz="2600" dirty="0" smtClean="0"/>
              <a:t>δίνεται</a:t>
            </a:r>
            <a:r>
              <a:rPr lang="en-US" sz="2600" dirty="0" smtClean="0"/>
              <a:t>,</a:t>
            </a:r>
            <a:endParaRPr lang="el-GR" sz="2600" dirty="0" smtClean="0"/>
          </a:p>
          <a:p>
            <a:pPr lvl="1"/>
            <a:r>
              <a:rPr lang="el-GR" sz="2600" dirty="0" smtClean="0"/>
              <a:t>συμπληρωματικό υλικό που θα δοθεί με τη μορφή φωτοτυπιών 1-2 σελίδες.</a:t>
            </a:r>
          </a:p>
          <a:p>
            <a:r>
              <a:rPr lang="el-GR" sz="2900" dirty="0" smtClean="0"/>
              <a:t>Να είναι κλιμακούμενης δυσκολίας</a:t>
            </a:r>
            <a:r>
              <a:rPr lang="en-US" sz="2900" dirty="0" smtClean="0"/>
              <a:t> </a:t>
            </a:r>
            <a:r>
              <a:rPr lang="el-GR" sz="2900" dirty="0" smtClean="0"/>
              <a:t>ώστε οι αδύναμοι μαθητές να μπορούν να απαντήσουν κάποιο μέρος του.</a:t>
            </a:r>
          </a:p>
          <a:p>
            <a:r>
              <a:rPr lang="el-GR" sz="2900" dirty="0" smtClean="0"/>
              <a:t>Να απαντώνται σε ένα χρονικό διάστημα 30-35 λεπτών, ώστε να είναι εφικτή η ολοκλήρωσή τους, κατά την ημέρα της σύνθεσης.</a:t>
            </a:r>
          </a:p>
          <a:p>
            <a:r>
              <a:rPr lang="el-GR" sz="2900" dirty="0" smtClean="0"/>
              <a:t>Να απαντώνται σε </a:t>
            </a:r>
            <a:r>
              <a:rPr lang="el-GR" sz="2900" dirty="0" smtClean="0"/>
              <a:t>περίπου μία </a:t>
            </a:r>
            <a:r>
              <a:rPr lang="el-GR" sz="2900" dirty="0" smtClean="0"/>
              <a:t>(1) </a:t>
            </a:r>
            <a:r>
              <a:rPr lang="el-GR" sz="2900" dirty="0" smtClean="0"/>
              <a:t>σελίδα. </a:t>
            </a:r>
            <a:endParaRPr lang="el-GR" sz="2900" dirty="0" smtClean="0"/>
          </a:p>
          <a:p>
            <a:endParaRPr lang="el-GR" dirty="0" smtClean="0"/>
          </a:p>
          <a:p>
            <a:endParaRPr lang="el-GR" dirty="0"/>
          </a:p>
        </p:txBody>
      </p:sp>
      <p:sp>
        <p:nvSpPr>
          <p:cNvPr id="4" name="3 - Θέση αριθμού διαφάνειας"/>
          <p:cNvSpPr>
            <a:spLocks noGrp="1"/>
          </p:cNvSpPr>
          <p:nvPr>
            <p:ph type="sldNum" sz="quarter" idx="12"/>
          </p:nvPr>
        </p:nvSpPr>
        <p:spPr/>
        <p:txBody>
          <a:bodyPr/>
          <a:lstStyle/>
          <a:p>
            <a:fld id="{2A635B34-0FC7-4752-844D-43D5BBD03FF2}" type="slidenum">
              <a:rPr lang="el-GR" smtClean="0"/>
              <a:pPr/>
              <a:t>18</a:t>
            </a:fld>
            <a:endParaRPr lang="el-G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800" b="1" dirty="0" smtClean="0">
                <a:solidFill>
                  <a:srgbClr val="FFC000"/>
                </a:solidFill>
              </a:rPr>
              <a:t>Η ύλη που αξιοποιήθηκε Ι</a:t>
            </a:r>
            <a:endParaRPr lang="el-GR" sz="4800" b="1" dirty="0">
              <a:solidFill>
                <a:srgbClr val="FFC000"/>
              </a:solidFill>
            </a:endParaRPr>
          </a:p>
        </p:txBody>
      </p:sp>
      <p:sp>
        <p:nvSpPr>
          <p:cNvPr id="3" name="2 - Θέση περιεχομένου"/>
          <p:cNvSpPr>
            <a:spLocks noGrp="1"/>
          </p:cNvSpPr>
          <p:nvPr>
            <p:ph idx="1"/>
          </p:nvPr>
        </p:nvSpPr>
        <p:spPr>
          <a:xfrm>
            <a:off x="251520" y="1268760"/>
            <a:ext cx="8640960" cy="5400600"/>
          </a:xfrm>
        </p:spPr>
        <p:txBody>
          <a:bodyPr>
            <a:normAutofit fontScale="70000" lnSpcReduction="20000"/>
          </a:bodyPr>
          <a:lstStyle/>
          <a:p>
            <a:pPr>
              <a:lnSpc>
                <a:spcPct val="120000"/>
              </a:lnSpc>
              <a:buNone/>
            </a:pPr>
            <a:r>
              <a:rPr lang="el-GR" dirty="0" smtClean="0"/>
              <a:t>	</a:t>
            </a:r>
            <a:r>
              <a:rPr lang="el-GR" sz="3400" dirty="0" smtClean="0"/>
              <a:t>Με την έναρξη του Β΄ τετραμήνου οι συνάδελφοι θα πρέπει να έχουν καλύψει τη μισή διδακτέα ύλη του κάθε μαθήματος. </a:t>
            </a:r>
          </a:p>
          <a:p>
            <a:pPr>
              <a:lnSpc>
                <a:spcPct val="120000"/>
              </a:lnSpc>
              <a:buNone/>
            </a:pPr>
            <a:r>
              <a:rPr lang="el-GR" sz="3400" dirty="0" smtClean="0"/>
              <a:t>	Ως εκ τούτου, και σύμφωνα με τι οδηγίες για τη διδακτέα ύλη 2016-17 (150022/Δ2/15-09-2016), η προς παρουσίαση ύλη θα πρέπει, κατά προσέγγιση, να ξεκινά από τις ενότητες/παραγράφους:</a:t>
            </a:r>
          </a:p>
          <a:p>
            <a:pPr>
              <a:lnSpc>
                <a:spcPct val="120000"/>
              </a:lnSpc>
              <a:spcBef>
                <a:spcPts val="1200"/>
              </a:spcBef>
              <a:buNone/>
            </a:pPr>
            <a:r>
              <a:rPr lang="el-GR" dirty="0" smtClean="0"/>
              <a:t>	</a:t>
            </a:r>
            <a:r>
              <a:rPr lang="el-GR" sz="3800" dirty="0" smtClean="0"/>
              <a:t>ΒΙΟΛΟΓΙΑ Α΄ Γυμνασίου</a:t>
            </a:r>
          </a:p>
          <a:p>
            <a:pPr>
              <a:lnSpc>
                <a:spcPct val="120000"/>
              </a:lnSpc>
              <a:spcBef>
                <a:spcPts val="0"/>
              </a:spcBef>
              <a:buNone/>
            </a:pPr>
            <a:r>
              <a:rPr lang="el-GR" sz="3800" b="1" dirty="0" smtClean="0"/>
              <a:t>	</a:t>
            </a:r>
            <a:r>
              <a:rPr lang="en-US" sz="3800" b="1" dirty="0" smtClean="0"/>
              <a:t>§</a:t>
            </a:r>
            <a:r>
              <a:rPr lang="el-GR" sz="3800" b="1" dirty="0" smtClean="0"/>
              <a:t> 2.4 Η πρόσληψη ουσιών και πέψη στον άνθρωπο.</a:t>
            </a:r>
            <a:endParaRPr lang="el-GR" sz="3800" dirty="0" smtClean="0"/>
          </a:p>
          <a:p>
            <a:pPr>
              <a:lnSpc>
                <a:spcPct val="120000"/>
              </a:lnSpc>
              <a:spcBef>
                <a:spcPts val="1200"/>
              </a:spcBef>
              <a:buNone/>
            </a:pPr>
            <a:r>
              <a:rPr lang="el-GR" sz="3800" dirty="0" smtClean="0"/>
              <a:t>	ΒΙΟΛΟΓΙΑ Β΄ Γυμνασίου</a:t>
            </a:r>
          </a:p>
          <a:p>
            <a:pPr>
              <a:lnSpc>
                <a:spcPct val="120000"/>
              </a:lnSpc>
              <a:spcBef>
                <a:spcPts val="0"/>
              </a:spcBef>
              <a:buNone/>
            </a:pPr>
            <a:r>
              <a:rPr lang="el-GR" sz="3800" b="1" dirty="0" smtClean="0"/>
              <a:t>	§ 3.2 Ένζυμα και μεταβολισμός</a:t>
            </a:r>
            <a:endParaRPr lang="el-GR" sz="3800" dirty="0" smtClean="0"/>
          </a:p>
          <a:p>
            <a:pPr>
              <a:lnSpc>
                <a:spcPct val="120000"/>
              </a:lnSpc>
              <a:spcBef>
                <a:spcPts val="1200"/>
              </a:spcBef>
              <a:buNone/>
            </a:pPr>
            <a:r>
              <a:rPr lang="el-GR" sz="3800" dirty="0" smtClean="0"/>
              <a:t>	ΒΙΟΛΟΓΙΑ Γ΄ Γυμνασίου</a:t>
            </a:r>
          </a:p>
          <a:p>
            <a:pPr>
              <a:lnSpc>
                <a:spcPct val="120000"/>
              </a:lnSpc>
              <a:spcBef>
                <a:spcPts val="0"/>
              </a:spcBef>
              <a:buNone/>
            </a:pPr>
            <a:r>
              <a:rPr lang="el-GR" sz="3800" b="1" dirty="0" smtClean="0"/>
              <a:t>	§ 5.3 </a:t>
            </a:r>
            <a:r>
              <a:rPr lang="el-GR" sz="3800" b="1" dirty="0" err="1" smtClean="0"/>
              <a:t>Αλληλόμορφα</a:t>
            </a:r>
            <a:r>
              <a:rPr lang="el-GR" sz="3800" dirty="0" smtClean="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800" b="1" dirty="0" smtClean="0">
                <a:solidFill>
                  <a:srgbClr val="FFC000"/>
                </a:solidFill>
              </a:rPr>
              <a:t>Γενικές παρατηρήσεις</a:t>
            </a:r>
            <a:endParaRPr lang="el-GR" sz="4800" dirty="0">
              <a:solidFill>
                <a:srgbClr val="FFC000"/>
              </a:solidFill>
            </a:endParaRPr>
          </a:p>
        </p:txBody>
      </p:sp>
      <p:sp>
        <p:nvSpPr>
          <p:cNvPr id="3" name="2 - Θέση περιεχομένου"/>
          <p:cNvSpPr>
            <a:spLocks noGrp="1"/>
          </p:cNvSpPr>
          <p:nvPr>
            <p:ph idx="1"/>
          </p:nvPr>
        </p:nvSpPr>
        <p:spPr>
          <a:xfrm>
            <a:off x="323528" y="1340768"/>
            <a:ext cx="8363272" cy="4968552"/>
          </a:xfrm>
        </p:spPr>
        <p:txBody>
          <a:bodyPr>
            <a:normAutofit/>
          </a:bodyPr>
          <a:lstStyle/>
          <a:p>
            <a:pPr lvl="0"/>
            <a:r>
              <a:rPr lang="el-GR" sz="2800" dirty="0" smtClean="0"/>
              <a:t>Εναλλακτικά αντί της ωριαίας γραπτής δοκιμασίας του Β΄ τετραμήνου στα μαθήματα της ομάδας Β΄. </a:t>
            </a:r>
          </a:p>
          <a:p>
            <a:pPr lvl="0"/>
            <a:r>
              <a:rPr lang="el-GR" sz="2800" dirty="0" err="1" smtClean="0"/>
              <a:t>Προσμετρώνται</a:t>
            </a:r>
            <a:r>
              <a:rPr lang="el-GR" sz="2800" dirty="0" smtClean="0"/>
              <a:t> στην βαθμολογία Β΄ Τετραμήνου ως ωριαία γραπτή δοκιμασία.</a:t>
            </a:r>
          </a:p>
          <a:p>
            <a:pPr lvl="0"/>
            <a:r>
              <a:rPr lang="el-GR" sz="2800" dirty="0" smtClean="0"/>
              <a:t>Αφορά σε όλους τους μαθητές ενός τμήματος.</a:t>
            </a:r>
          </a:p>
          <a:p>
            <a:pPr lvl="0"/>
            <a:r>
              <a:rPr lang="el-GR" sz="2800" dirty="0" smtClean="0"/>
              <a:t>Ελέγχει το βαθμό κατανόησης μιας διδακτικής ενότητας και ειδικότερα: </a:t>
            </a:r>
          </a:p>
          <a:p>
            <a:pPr lvl="1"/>
            <a:r>
              <a:rPr lang="el-GR" sz="2400" dirty="0" smtClean="0"/>
              <a:t>την ικανότητα αξιοποίησης πληροφοριών (ανάλυση και σύνθεση) από το σχολικό εγχειρίδιο και από άλλες έγκυρες πηγές για να απαντήσουν σε συγκεκριμένα ερωτήματα, </a:t>
            </a:r>
          </a:p>
          <a:p>
            <a:endParaRPr lang="el-GR"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800" b="1" dirty="0" smtClean="0">
                <a:solidFill>
                  <a:srgbClr val="FFC000"/>
                </a:solidFill>
              </a:rPr>
              <a:t>Η ύλη που αξιοποιήθηκε</a:t>
            </a:r>
            <a:r>
              <a:rPr lang="en-US" sz="4800" b="1" dirty="0" smtClean="0">
                <a:solidFill>
                  <a:srgbClr val="FFC000"/>
                </a:solidFill>
              </a:rPr>
              <a:t> II</a:t>
            </a:r>
            <a:endParaRPr lang="el-GR" sz="4800" b="1" dirty="0">
              <a:solidFill>
                <a:srgbClr val="FFC000"/>
              </a:solidFill>
            </a:endParaRPr>
          </a:p>
        </p:txBody>
      </p:sp>
      <p:sp>
        <p:nvSpPr>
          <p:cNvPr id="3" name="2 - Θέση περιεχομένου"/>
          <p:cNvSpPr>
            <a:spLocks noGrp="1"/>
          </p:cNvSpPr>
          <p:nvPr>
            <p:ph idx="1"/>
          </p:nvPr>
        </p:nvSpPr>
        <p:spPr>
          <a:xfrm>
            <a:off x="251520" y="1268760"/>
            <a:ext cx="8435280" cy="5328592"/>
          </a:xfrm>
        </p:spPr>
        <p:txBody>
          <a:bodyPr>
            <a:noAutofit/>
          </a:bodyPr>
          <a:lstStyle/>
          <a:p>
            <a:pPr>
              <a:buNone/>
            </a:pPr>
            <a:r>
              <a:rPr lang="el-GR" sz="2400" dirty="0" smtClean="0"/>
              <a:t>	ΓΕΩΛΟΓΙΑ – ΓΕΩΓΡΑΦΙΑ Α΄ Γυμνασίου</a:t>
            </a:r>
          </a:p>
          <a:p>
            <a:pPr>
              <a:spcBef>
                <a:spcPts val="0"/>
              </a:spcBef>
              <a:buNone/>
            </a:pPr>
            <a:r>
              <a:rPr lang="el-GR" sz="2400" b="1" dirty="0" smtClean="0"/>
              <a:t>	</a:t>
            </a:r>
            <a:r>
              <a:rPr lang="en-US" sz="2400" b="1" dirty="0" smtClean="0"/>
              <a:t>§</a:t>
            </a:r>
            <a:r>
              <a:rPr lang="el-GR" sz="2400" b="1" dirty="0" smtClean="0"/>
              <a:t> Β4.1 Λιθόσφαιρα</a:t>
            </a:r>
            <a:endParaRPr lang="el-GR" sz="2400" dirty="0" smtClean="0"/>
          </a:p>
          <a:p>
            <a:pPr>
              <a:spcBef>
                <a:spcPts val="600"/>
              </a:spcBef>
              <a:buNone/>
            </a:pPr>
            <a:r>
              <a:rPr lang="el-GR" sz="2400" dirty="0" smtClean="0"/>
              <a:t>	ΓΕΩΛΟΓΙΑ – ΓΕΩΓΡΑΦΙΑ Β΄ Γυμνασίου</a:t>
            </a:r>
          </a:p>
          <a:p>
            <a:pPr>
              <a:spcBef>
                <a:spcPts val="0"/>
              </a:spcBef>
              <a:buNone/>
            </a:pPr>
            <a:r>
              <a:rPr lang="el-GR" sz="2400" b="1" dirty="0" smtClean="0"/>
              <a:t>	Μάθημα 9. Σεισμική και ηφαιστειακή δράση στην Ευρώπη και στην Ελλάδα</a:t>
            </a:r>
            <a:endParaRPr lang="el-GR" sz="2400" dirty="0" smtClean="0"/>
          </a:p>
          <a:p>
            <a:pPr>
              <a:spcBef>
                <a:spcPts val="1800"/>
              </a:spcBef>
              <a:buNone/>
            </a:pPr>
            <a:r>
              <a:rPr lang="el-GR" sz="2400" dirty="0" smtClean="0"/>
              <a:t> 	ΧΗΜΕΙΑ Β΄ Γυμνασίου</a:t>
            </a:r>
          </a:p>
          <a:p>
            <a:pPr>
              <a:spcBef>
                <a:spcPts val="0"/>
              </a:spcBef>
              <a:buNone/>
            </a:pPr>
            <a:r>
              <a:rPr lang="el-GR" sz="2400" b="1" dirty="0" smtClean="0"/>
              <a:t>	</a:t>
            </a:r>
            <a:r>
              <a:rPr lang="en-US" sz="2400" b="1" dirty="0" smtClean="0"/>
              <a:t>§</a:t>
            </a:r>
            <a:r>
              <a:rPr lang="el-GR" sz="2400" b="1" dirty="0" smtClean="0"/>
              <a:t> 2.1 Το νερό στη ζωή μας και </a:t>
            </a:r>
            <a:r>
              <a:rPr lang="en-US" sz="2400" b="1" dirty="0" smtClean="0"/>
              <a:t>§</a:t>
            </a:r>
            <a:r>
              <a:rPr lang="el-GR" sz="2400" b="1" dirty="0" smtClean="0"/>
              <a:t> 2.4 Ρύπανση του νερού</a:t>
            </a:r>
            <a:endParaRPr lang="el-GR" sz="2400" dirty="0" smtClean="0"/>
          </a:p>
          <a:p>
            <a:pPr>
              <a:spcBef>
                <a:spcPts val="600"/>
              </a:spcBef>
              <a:buNone/>
            </a:pPr>
            <a:r>
              <a:rPr lang="el-GR" sz="2400" dirty="0" smtClean="0"/>
              <a:t>	ΧΗΜΕΙΑ Γ΄ Γυμνασίου</a:t>
            </a:r>
          </a:p>
          <a:p>
            <a:pPr>
              <a:spcBef>
                <a:spcPts val="0"/>
              </a:spcBef>
              <a:buNone/>
            </a:pPr>
            <a:r>
              <a:rPr lang="el-GR" sz="2400" b="1" dirty="0" smtClean="0"/>
              <a:t>	3.2 Αιθανόλη, </a:t>
            </a:r>
            <a:r>
              <a:rPr lang="en-US" sz="2400" b="1" dirty="0" smtClean="0"/>
              <a:t>§</a:t>
            </a:r>
            <a:r>
              <a:rPr lang="el-GR" sz="2400" b="1" dirty="0" smtClean="0"/>
              <a:t> 3.5 Αλκοολούχα ποτά και </a:t>
            </a:r>
            <a:r>
              <a:rPr lang="en-US" sz="2400" b="1" dirty="0" smtClean="0"/>
              <a:t>§</a:t>
            </a:r>
            <a:r>
              <a:rPr lang="el-GR" sz="2400" b="1" dirty="0" smtClean="0"/>
              <a:t> 3.6 Φυσιολογική δράση της αιθανόλης</a:t>
            </a:r>
            <a:endParaRPr lang="el-GR" sz="2400" dirty="0" smtClean="0"/>
          </a:p>
          <a:p>
            <a:pPr>
              <a:buNone/>
            </a:pPr>
            <a:r>
              <a:rPr lang="el-GR" sz="2400" b="1" dirty="0" smtClean="0"/>
              <a:t> </a:t>
            </a:r>
            <a:r>
              <a:rPr lang="el-GR" sz="2400" dirty="0" smtClean="0"/>
              <a:t>	Συνεπώς, τα προτεινόμενα θέματα Σ.Δ.Ε. εκκινούν από τα προαναφερθέντα σημεία της διδακτέας ύλης και εκτείνονται μέχρι την ολοκλήρωση της.</a:t>
            </a:r>
            <a:endParaRPr lang="el-GR"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solidFill>
                  <a:srgbClr val="FFC000"/>
                </a:solidFill>
              </a:rPr>
              <a:t>Το πλήθος των προτεινόμενων θεμάτων ανά μάθημα</a:t>
            </a:r>
            <a:endParaRPr lang="el-GR" b="1" dirty="0">
              <a:solidFill>
                <a:srgbClr val="FFC000"/>
              </a:solidFill>
            </a:endParaRPr>
          </a:p>
        </p:txBody>
      </p:sp>
      <p:sp>
        <p:nvSpPr>
          <p:cNvPr id="6" name="5 - Θέση αριθμού διαφάνειας"/>
          <p:cNvSpPr>
            <a:spLocks noGrp="1"/>
          </p:cNvSpPr>
          <p:nvPr>
            <p:ph type="sldNum" sz="quarter" idx="12"/>
          </p:nvPr>
        </p:nvSpPr>
        <p:spPr/>
        <p:txBody>
          <a:bodyPr/>
          <a:lstStyle/>
          <a:p>
            <a:fld id="{2A635B34-0FC7-4752-844D-43D5BBD03FF2}" type="slidenum">
              <a:rPr lang="el-GR" smtClean="0"/>
              <a:pPr/>
              <a:t>21</a:t>
            </a:fld>
            <a:endParaRPr lang="el-GR"/>
          </a:p>
        </p:txBody>
      </p:sp>
      <p:graphicFrame>
        <p:nvGraphicFramePr>
          <p:cNvPr id="9" name="8 - Θέση περιεχομένου"/>
          <p:cNvGraphicFramePr>
            <a:graphicFrameLocks noGrp="1"/>
          </p:cNvGraphicFramePr>
          <p:nvPr>
            <p:ph idx="1"/>
          </p:nvPr>
        </p:nvGraphicFramePr>
        <p:xfrm>
          <a:off x="457200" y="1719637"/>
          <a:ext cx="8229599" cy="4287088"/>
        </p:xfrm>
        <a:graphic>
          <a:graphicData uri="http://schemas.openxmlformats.org/drawingml/2006/table">
            <a:tbl>
              <a:tblPr/>
              <a:tblGrid>
                <a:gridCol w="2782670"/>
                <a:gridCol w="1184115"/>
                <a:gridCol w="1385415"/>
                <a:gridCol w="1610396"/>
                <a:gridCol w="1267003"/>
              </a:tblGrid>
              <a:tr h="495552">
                <a:tc>
                  <a:txBody>
                    <a:bodyPr/>
                    <a:lstStyle/>
                    <a:p>
                      <a:pPr>
                        <a:lnSpc>
                          <a:spcPct val="115000"/>
                        </a:lnSpc>
                      </a:pPr>
                      <a:endParaRPr lang="el-GR" sz="1000" dirty="0">
                        <a:latin typeface="Calibri"/>
                        <a:ea typeface="Times New Roman"/>
                      </a:endParaRPr>
                    </a:p>
                  </a:txBody>
                  <a:tcPr marL="8881" marR="8881" marT="88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l-GR" sz="2200" b="1">
                          <a:latin typeface="Calibri"/>
                          <a:ea typeface="Calibri"/>
                          <a:cs typeface="Times New Roman"/>
                        </a:rPr>
                        <a:t>Α</a:t>
                      </a:r>
                      <a:endParaRPr lang="el-GR" sz="1000">
                        <a:latin typeface="Calibri"/>
                        <a:ea typeface="Calibri"/>
                        <a:cs typeface="Times New Roman"/>
                      </a:endParaRPr>
                    </a:p>
                  </a:txBody>
                  <a:tcPr marL="8881" marR="8881" marT="88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l-GR" sz="2200" b="1">
                          <a:latin typeface="Calibri"/>
                          <a:ea typeface="Calibri"/>
                          <a:cs typeface="Times New Roman"/>
                        </a:rPr>
                        <a:t>Β</a:t>
                      </a:r>
                      <a:endParaRPr lang="el-GR" sz="1000">
                        <a:latin typeface="Calibri"/>
                        <a:ea typeface="Calibri"/>
                        <a:cs typeface="Times New Roman"/>
                      </a:endParaRPr>
                    </a:p>
                  </a:txBody>
                  <a:tcPr marL="8881" marR="8881" marT="88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l-GR" sz="2200" b="1">
                          <a:latin typeface="Calibri"/>
                          <a:ea typeface="Calibri"/>
                          <a:cs typeface="Times New Roman"/>
                        </a:rPr>
                        <a:t>Γ</a:t>
                      </a:r>
                      <a:endParaRPr lang="el-GR" sz="1000">
                        <a:latin typeface="Calibri"/>
                        <a:ea typeface="Calibri"/>
                        <a:cs typeface="Times New Roman"/>
                      </a:endParaRPr>
                    </a:p>
                  </a:txBody>
                  <a:tcPr marL="8881" marR="8881" marT="88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l-GR" sz="2200" b="1">
                          <a:latin typeface="Calibri"/>
                          <a:ea typeface="Calibri"/>
                          <a:cs typeface="Times New Roman"/>
                        </a:rPr>
                        <a:t>Σύνολο</a:t>
                      </a:r>
                      <a:endParaRPr lang="el-GR" sz="1000">
                        <a:latin typeface="Calibri"/>
                        <a:ea typeface="Calibri"/>
                        <a:cs typeface="Times New Roman"/>
                      </a:endParaRPr>
                    </a:p>
                  </a:txBody>
                  <a:tcPr marL="8881" marR="8881" marT="888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2368">
                <a:tc>
                  <a:txBody>
                    <a:bodyPr/>
                    <a:lstStyle/>
                    <a:p>
                      <a:pPr algn="ctr">
                        <a:lnSpc>
                          <a:spcPct val="115000"/>
                        </a:lnSpc>
                        <a:spcAft>
                          <a:spcPts val="1000"/>
                        </a:spcAft>
                      </a:pPr>
                      <a:r>
                        <a:rPr lang="el-GR" sz="2200">
                          <a:latin typeface="Calibri"/>
                          <a:ea typeface="Calibri"/>
                          <a:cs typeface="Times New Roman"/>
                        </a:rPr>
                        <a:t>ΒΙΟΛΟΓΙΑ</a:t>
                      </a:r>
                      <a:endParaRPr lang="el-GR" sz="1000">
                        <a:latin typeface="Calibri"/>
                        <a:ea typeface="Calibri"/>
                        <a:cs typeface="Times New Roman"/>
                      </a:endParaRPr>
                    </a:p>
                  </a:txBody>
                  <a:tcPr marL="8881" marR="8881" marT="88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l-GR" sz="2200" b="1" dirty="0">
                          <a:latin typeface="Calibri"/>
                          <a:ea typeface="Calibri"/>
                          <a:cs typeface="Times New Roman"/>
                        </a:rPr>
                        <a:t>9</a:t>
                      </a:r>
                      <a:endParaRPr lang="el-GR" sz="1000" dirty="0">
                        <a:latin typeface="Calibri"/>
                        <a:ea typeface="Calibri"/>
                        <a:cs typeface="Times New Roman"/>
                      </a:endParaRPr>
                    </a:p>
                  </a:txBody>
                  <a:tcPr marL="8881" marR="8881" marT="88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l-GR" sz="2200" b="1" dirty="0">
                          <a:latin typeface="Calibri"/>
                          <a:ea typeface="Calibri"/>
                          <a:cs typeface="Times New Roman"/>
                        </a:rPr>
                        <a:t>10</a:t>
                      </a:r>
                      <a:endParaRPr lang="el-GR" sz="1000" dirty="0">
                        <a:latin typeface="Calibri"/>
                        <a:ea typeface="Calibri"/>
                        <a:cs typeface="Times New Roman"/>
                      </a:endParaRPr>
                    </a:p>
                  </a:txBody>
                  <a:tcPr marL="8881" marR="8881" marT="88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l-GR" sz="2200" b="1" dirty="0">
                          <a:latin typeface="Calibri"/>
                          <a:ea typeface="Calibri"/>
                          <a:cs typeface="Times New Roman"/>
                        </a:rPr>
                        <a:t>12</a:t>
                      </a:r>
                      <a:endParaRPr lang="el-GR" sz="1000" dirty="0">
                        <a:latin typeface="Calibri"/>
                        <a:ea typeface="Calibri"/>
                        <a:cs typeface="Times New Roman"/>
                      </a:endParaRPr>
                    </a:p>
                  </a:txBody>
                  <a:tcPr marL="8881" marR="8881" marT="88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l-GR" sz="2200" b="1" dirty="0">
                          <a:solidFill>
                            <a:srgbClr val="FF0000"/>
                          </a:solidFill>
                          <a:latin typeface="Calibri"/>
                          <a:ea typeface="Calibri"/>
                          <a:cs typeface="Times New Roman"/>
                        </a:rPr>
                        <a:t>31</a:t>
                      </a:r>
                      <a:endParaRPr lang="el-GR" sz="1000" dirty="0">
                        <a:solidFill>
                          <a:srgbClr val="FF0000"/>
                        </a:solidFill>
                        <a:latin typeface="Calibri"/>
                        <a:ea typeface="Calibri"/>
                        <a:cs typeface="Times New Roman"/>
                      </a:endParaRPr>
                    </a:p>
                  </a:txBody>
                  <a:tcPr marL="8881" marR="8881" marT="88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8296">
                <a:tc>
                  <a:txBody>
                    <a:bodyPr/>
                    <a:lstStyle/>
                    <a:p>
                      <a:pPr algn="ctr">
                        <a:lnSpc>
                          <a:spcPct val="115000"/>
                        </a:lnSpc>
                        <a:spcAft>
                          <a:spcPts val="1000"/>
                        </a:spcAft>
                      </a:pPr>
                      <a:r>
                        <a:rPr lang="el-GR" sz="2200">
                          <a:latin typeface="Calibri"/>
                          <a:ea typeface="Calibri"/>
                          <a:cs typeface="Times New Roman"/>
                        </a:rPr>
                        <a:t>ΧΗΜΕΙΑ</a:t>
                      </a:r>
                      <a:endParaRPr lang="el-GR" sz="1000">
                        <a:latin typeface="Calibri"/>
                        <a:ea typeface="Calibri"/>
                        <a:cs typeface="Times New Roman"/>
                      </a:endParaRPr>
                    </a:p>
                  </a:txBody>
                  <a:tcPr marL="8881" marR="8881" marT="88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l-GR" sz="1000">
                        <a:latin typeface="Calibri"/>
                        <a:ea typeface="Times New Roman"/>
                      </a:endParaRPr>
                    </a:p>
                  </a:txBody>
                  <a:tcPr marL="8881" marR="8881" marT="88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a:lnSpc>
                          <a:spcPct val="115000"/>
                        </a:lnSpc>
                        <a:spcAft>
                          <a:spcPts val="1000"/>
                        </a:spcAft>
                      </a:pPr>
                      <a:r>
                        <a:rPr lang="el-GR" sz="2200" b="1">
                          <a:latin typeface="Calibri"/>
                          <a:ea typeface="Calibri"/>
                          <a:cs typeface="Times New Roman"/>
                        </a:rPr>
                        <a:t>9</a:t>
                      </a:r>
                      <a:endParaRPr lang="el-GR" sz="1000">
                        <a:latin typeface="Calibri"/>
                        <a:ea typeface="Calibri"/>
                        <a:cs typeface="Times New Roman"/>
                      </a:endParaRPr>
                    </a:p>
                  </a:txBody>
                  <a:tcPr marL="8881" marR="8881" marT="88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l-GR" sz="2200" b="1">
                          <a:latin typeface="Calibri"/>
                          <a:ea typeface="Calibri"/>
                          <a:cs typeface="Times New Roman"/>
                        </a:rPr>
                        <a:t>10</a:t>
                      </a:r>
                      <a:endParaRPr lang="el-GR" sz="1000">
                        <a:latin typeface="Calibri"/>
                        <a:ea typeface="Calibri"/>
                        <a:cs typeface="Times New Roman"/>
                      </a:endParaRPr>
                    </a:p>
                  </a:txBody>
                  <a:tcPr marL="8881" marR="8881" marT="88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l-GR" sz="2200" b="1" dirty="0">
                          <a:solidFill>
                            <a:srgbClr val="FF0000"/>
                          </a:solidFill>
                          <a:latin typeface="Calibri"/>
                          <a:ea typeface="Calibri"/>
                          <a:cs typeface="Times New Roman"/>
                        </a:rPr>
                        <a:t>19</a:t>
                      </a:r>
                      <a:endParaRPr lang="el-GR" sz="1000" dirty="0">
                        <a:solidFill>
                          <a:srgbClr val="FF0000"/>
                        </a:solidFill>
                        <a:latin typeface="Calibri"/>
                        <a:ea typeface="Calibri"/>
                        <a:cs typeface="Times New Roman"/>
                      </a:endParaRPr>
                    </a:p>
                  </a:txBody>
                  <a:tcPr marL="8881" marR="8881" marT="88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5436">
                <a:tc>
                  <a:txBody>
                    <a:bodyPr/>
                    <a:lstStyle/>
                    <a:p>
                      <a:pPr algn="ctr">
                        <a:lnSpc>
                          <a:spcPct val="115000"/>
                        </a:lnSpc>
                        <a:spcAft>
                          <a:spcPts val="1000"/>
                        </a:spcAft>
                      </a:pPr>
                      <a:r>
                        <a:rPr lang="el-GR" sz="2200">
                          <a:latin typeface="Calibri"/>
                          <a:ea typeface="Calibri"/>
                          <a:cs typeface="Times New Roman"/>
                        </a:rPr>
                        <a:t>ΓΕΩΛΟΓΙΑ - ΓΕΩΓΡΑΦΙΑ</a:t>
                      </a:r>
                      <a:endParaRPr lang="el-GR" sz="1000">
                        <a:latin typeface="Calibri"/>
                        <a:ea typeface="Calibri"/>
                        <a:cs typeface="Times New Roman"/>
                      </a:endParaRPr>
                    </a:p>
                  </a:txBody>
                  <a:tcPr marL="8881" marR="8881" marT="88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l-GR" sz="2200" b="1">
                          <a:latin typeface="Calibri"/>
                          <a:ea typeface="Calibri"/>
                          <a:cs typeface="Times New Roman"/>
                        </a:rPr>
                        <a:t>12</a:t>
                      </a:r>
                      <a:endParaRPr lang="el-GR" sz="1000">
                        <a:latin typeface="Calibri"/>
                        <a:ea typeface="Calibri"/>
                        <a:cs typeface="Times New Roman"/>
                      </a:endParaRPr>
                    </a:p>
                  </a:txBody>
                  <a:tcPr marL="8881" marR="8881" marT="88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l-GR" sz="2200" b="1">
                          <a:latin typeface="Calibri"/>
                          <a:ea typeface="Calibri"/>
                          <a:cs typeface="Times New Roman"/>
                        </a:rPr>
                        <a:t>9</a:t>
                      </a:r>
                      <a:endParaRPr lang="el-GR" sz="1000">
                        <a:latin typeface="Calibri"/>
                        <a:ea typeface="Calibri"/>
                        <a:cs typeface="Times New Roman"/>
                      </a:endParaRPr>
                    </a:p>
                  </a:txBody>
                  <a:tcPr marL="8881" marR="8881" marT="88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l-GR" sz="1000" dirty="0">
                        <a:latin typeface="Calibri"/>
                        <a:ea typeface="Times New Roman"/>
                      </a:endParaRPr>
                    </a:p>
                  </a:txBody>
                  <a:tcPr marL="8881" marR="8881" marT="88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a:lnSpc>
                          <a:spcPct val="115000"/>
                        </a:lnSpc>
                        <a:spcAft>
                          <a:spcPts val="1000"/>
                        </a:spcAft>
                      </a:pPr>
                      <a:r>
                        <a:rPr lang="el-GR" sz="2200" b="1" dirty="0">
                          <a:solidFill>
                            <a:srgbClr val="FF0000"/>
                          </a:solidFill>
                          <a:latin typeface="Calibri"/>
                          <a:ea typeface="Calibri"/>
                          <a:cs typeface="Times New Roman"/>
                        </a:rPr>
                        <a:t>21</a:t>
                      </a:r>
                      <a:endParaRPr lang="el-GR" sz="1000" dirty="0">
                        <a:solidFill>
                          <a:srgbClr val="FF0000"/>
                        </a:solidFill>
                        <a:latin typeface="Calibri"/>
                        <a:ea typeface="Calibri"/>
                        <a:cs typeface="Times New Roman"/>
                      </a:endParaRPr>
                    </a:p>
                  </a:txBody>
                  <a:tcPr marL="8881" marR="8881" marT="88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5436">
                <a:tc>
                  <a:txBody>
                    <a:bodyPr/>
                    <a:lstStyle/>
                    <a:p>
                      <a:pPr algn="ctr">
                        <a:lnSpc>
                          <a:spcPct val="115000"/>
                        </a:lnSpc>
                        <a:spcAft>
                          <a:spcPts val="1000"/>
                        </a:spcAft>
                      </a:pPr>
                      <a:r>
                        <a:rPr lang="el-GR" sz="2200" dirty="0">
                          <a:solidFill>
                            <a:schemeClr val="bg1">
                              <a:lumMod val="65000"/>
                            </a:schemeClr>
                          </a:solidFill>
                          <a:latin typeface="Calibri"/>
                          <a:ea typeface="Calibri"/>
                          <a:cs typeface="Times New Roman"/>
                        </a:rPr>
                        <a:t>ΦΥΣΙΚΗ</a:t>
                      </a:r>
                      <a:endParaRPr lang="el-GR" sz="1000" dirty="0">
                        <a:solidFill>
                          <a:schemeClr val="bg1">
                            <a:lumMod val="65000"/>
                          </a:schemeClr>
                        </a:solidFill>
                        <a:latin typeface="Calibri"/>
                        <a:ea typeface="Calibri"/>
                        <a:cs typeface="Times New Roman"/>
                      </a:endParaRPr>
                    </a:p>
                  </a:txBody>
                  <a:tcPr marL="8881" marR="8881" marT="88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l-GR" sz="2200" b="0" dirty="0" smtClean="0">
                          <a:solidFill>
                            <a:schemeClr val="bg1">
                              <a:lumMod val="65000"/>
                            </a:schemeClr>
                          </a:solidFill>
                          <a:latin typeface="Calibri"/>
                          <a:ea typeface="Calibri"/>
                          <a:cs typeface="Times New Roman"/>
                        </a:rPr>
                        <a:t>5</a:t>
                      </a:r>
                      <a:endParaRPr lang="el-GR" sz="1000" b="0" dirty="0">
                        <a:solidFill>
                          <a:schemeClr val="bg1">
                            <a:lumMod val="65000"/>
                          </a:schemeClr>
                        </a:solidFill>
                        <a:latin typeface="Calibri"/>
                        <a:ea typeface="Calibri"/>
                        <a:cs typeface="Times New Roman"/>
                      </a:endParaRPr>
                    </a:p>
                  </a:txBody>
                  <a:tcPr marL="8881" marR="8881" marT="88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l-GR" sz="2200" b="0" dirty="0" smtClean="0">
                          <a:solidFill>
                            <a:schemeClr val="bg1">
                              <a:lumMod val="65000"/>
                            </a:schemeClr>
                          </a:solidFill>
                          <a:latin typeface="Calibri"/>
                          <a:ea typeface="Calibri"/>
                          <a:cs typeface="Times New Roman"/>
                        </a:rPr>
                        <a:t>7</a:t>
                      </a:r>
                      <a:endParaRPr lang="el-GR" sz="1000" b="0" dirty="0">
                        <a:solidFill>
                          <a:schemeClr val="bg1">
                            <a:lumMod val="65000"/>
                          </a:schemeClr>
                        </a:solidFill>
                        <a:latin typeface="Calibri"/>
                        <a:ea typeface="Calibri"/>
                        <a:cs typeface="Times New Roman"/>
                      </a:endParaRPr>
                    </a:p>
                  </a:txBody>
                  <a:tcPr marL="8881" marR="8881" marT="88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l-GR" sz="2200" b="0" dirty="0" smtClean="0">
                          <a:solidFill>
                            <a:schemeClr val="bg1">
                              <a:lumMod val="65000"/>
                            </a:schemeClr>
                          </a:solidFill>
                          <a:latin typeface="Calibri"/>
                          <a:ea typeface="Calibri"/>
                          <a:cs typeface="Times New Roman"/>
                        </a:rPr>
                        <a:t>9</a:t>
                      </a:r>
                      <a:endParaRPr lang="el-GR" sz="1000" b="0" dirty="0">
                        <a:solidFill>
                          <a:schemeClr val="bg1">
                            <a:lumMod val="65000"/>
                          </a:schemeClr>
                        </a:solidFill>
                        <a:latin typeface="Calibri"/>
                        <a:ea typeface="Calibri"/>
                        <a:cs typeface="Times New Roman"/>
                      </a:endParaRPr>
                    </a:p>
                  </a:txBody>
                  <a:tcPr marL="8881" marR="8881" marT="88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l-GR" sz="1000" kern="1200" dirty="0">
                        <a:solidFill>
                          <a:schemeClr val="bg1">
                            <a:lumMod val="65000"/>
                          </a:schemeClr>
                        </a:solidFill>
                        <a:latin typeface="Calibri"/>
                        <a:ea typeface="Times New Roman"/>
                        <a:cs typeface="+mn-cs"/>
                      </a:endParaRPr>
                    </a:p>
                  </a:txBody>
                  <a:tcPr marL="8881" marR="8881" marT="88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65000"/>
                      </a:schemeClr>
                    </a:solidFill>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solidFill>
                  <a:srgbClr val="FFC000"/>
                </a:solidFill>
              </a:rPr>
              <a:t>Για τη Φυσική Ι</a:t>
            </a:r>
            <a:endParaRPr lang="el-GR" b="1" dirty="0">
              <a:solidFill>
                <a:srgbClr val="FFC000"/>
              </a:solidFill>
            </a:endParaRPr>
          </a:p>
        </p:txBody>
      </p:sp>
      <p:sp>
        <p:nvSpPr>
          <p:cNvPr id="3" name="2 - Θέση περιεχομένου"/>
          <p:cNvSpPr>
            <a:spLocks noGrp="1"/>
          </p:cNvSpPr>
          <p:nvPr>
            <p:ph idx="1"/>
          </p:nvPr>
        </p:nvSpPr>
        <p:spPr>
          <a:xfrm>
            <a:off x="179512" y="1412776"/>
            <a:ext cx="8640960" cy="5184576"/>
          </a:xfrm>
        </p:spPr>
        <p:txBody>
          <a:bodyPr>
            <a:normAutofit fontScale="85000" lnSpcReduction="10000"/>
          </a:bodyPr>
          <a:lstStyle/>
          <a:p>
            <a:pPr>
              <a:buNone/>
            </a:pPr>
            <a:r>
              <a:rPr lang="el-GR" dirty="0" smtClean="0"/>
              <a:t>	ΠΡΟΣΟΧΗ!!! Οι προτεινόμενες </a:t>
            </a:r>
            <a:r>
              <a:rPr lang="el-GR" dirty="0" err="1" smtClean="0"/>
              <a:t>Διαθεματικές</a:t>
            </a:r>
            <a:r>
              <a:rPr lang="el-GR" dirty="0" smtClean="0"/>
              <a:t> Εργασίες </a:t>
            </a:r>
            <a:r>
              <a:rPr lang="el-GR" dirty="0" smtClean="0"/>
              <a:t>εργασίες στη ΦΥΣΙΚΗ </a:t>
            </a:r>
          </a:p>
          <a:p>
            <a:r>
              <a:rPr lang="el-GR" dirty="0" smtClean="0"/>
              <a:t>Δεν εντάσσονται στο πλαίσιο των Σ.Δ.Ε., όπως το ορίζει η εγκύκλιος που εξετάσαμε (αρ. </a:t>
            </a:r>
            <a:r>
              <a:rPr lang="el-GR" dirty="0" err="1" smtClean="0"/>
              <a:t>πρ</a:t>
            </a:r>
            <a:r>
              <a:rPr lang="el-GR" dirty="0" smtClean="0"/>
              <a:t>. 9502/Δ2/19-01-2017)</a:t>
            </a:r>
          </a:p>
          <a:p>
            <a:pPr lvl="0"/>
            <a:r>
              <a:rPr lang="el-GR" dirty="0" smtClean="0"/>
              <a:t>Συνεπώς δεν αφορούν αντικατάσταση του γραπτού διαγωνίσματος του Β΄ τετραμήνου. </a:t>
            </a:r>
            <a:r>
              <a:rPr lang="el-GR" b="1" dirty="0" smtClean="0"/>
              <a:t>Άλλωστε στη ΦΥΣΙΚΗ δεν επιτρέπεται γραπτό ωριαίο διαγώνισμα στο Β΄ τετράμηνο.</a:t>
            </a:r>
          </a:p>
          <a:p>
            <a:r>
              <a:rPr lang="el-GR" dirty="0" smtClean="0"/>
              <a:t>Οι εργασίες αυτές μπορούν να δοθούν σε εθελοντική βάση, να επεξεργασθούν από το μαθητή στο σπίτι και σε συνεχή συνεργασία με τον διδάσκοντα και να συνεισφέρουν, κατά την κρίση του διδάσκοντα, στην αξιολόγηση του μαθητή κατά το Α΄ ή  Β΄ τετράμηνο.  </a:t>
            </a:r>
          </a:p>
          <a:p>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solidFill>
                  <a:srgbClr val="FFC000"/>
                </a:solidFill>
              </a:rPr>
              <a:t>Για τη </a:t>
            </a:r>
            <a:r>
              <a:rPr lang="el-GR" b="1" dirty="0" smtClean="0">
                <a:solidFill>
                  <a:srgbClr val="FFC000"/>
                </a:solidFill>
              </a:rPr>
              <a:t>Φυσική ΙΙ</a:t>
            </a:r>
            <a:endParaRPr lang="el-GR" b="1" dirty="0">
              <a:solidFill>
                <a:srgbClr val="FFC000"/>
              </a:solidFill>
            </a:endParaRPr>
          </a:p>
        </p:txBody>
      </p:sp>
      <p:sp>
        <p:nvSpPr>
          <p:cNvPr id="3" name="2 - Θέση περιεχομένου"/>
          <p:cNvSpPr>
            <a:spLocks noGrp="1"/>
          </p:cNvSpPr>
          <p:nvPr>
            <p:ph idx="1"/>
          </p:nvPr>
        </p:nvSpPr>
        <p:spPr>
          <a:xfrm>
            <a:off x="457200" y="1340768"/>
            <a:ext cx="8435280" cy="5184576"/>
          </a:xfrm>
        </p:spPr>
        <p:txBody>
          <a:bodyPr>
            <a:normAutofit fontScale="85000" lnSpcReduction="20000"/>
          </a:bodyPr>
          <a:lstStyle/>
          <a:p>
            <a:pPr lvl="0"/>
            <a:r>
              <a:rPr lang="el-GR" dirty="0" smtClean="0"/>
              <a:t>Προφανώς οι προτεινόμενες Δημιουργικές Εργασίες στη ΦΥΣΙΚΗ δεν περιορίζονται στην ύλη του Β΄ τετραμήνου.</a:t>
            </a:r>
          </a:p>
          <a:p>
            <a:r>
              <a:rPr lang="el-GR" dirty="0" smtClean="0"/>
              <a:t>Εντάσσονται στο ευρύτερο πλαίσιο της αξιολόγησης των μαθητών που προβλέπει  το Π.Δ.126/2016 , το οποίο περιλαμβάνει:</a:t>
            </a:r>
          </a:p>
          <a:p>
            <a:pPr lvl="1"/>
            <a:r>
              <a:rPr lang="el-GR" dirty="0" smtClean="0"/>
              <a:t>Τη συνολική συμμετοχή του μαθητή στη μαθησιακή διδασκαλία </a:t>
            </a:r>
          </a:p>
          <a:p>
            <a:pPr lvl="1"/>
            <a:r>
              <a:rPr lang="el-GR" dirty="0" smtClean="0"/>
              <a:t>Τις εργασίες που εκτελεί ο μαθητής στο πλαίσιο της καθημερινής μαθησιακής διαδικασίας στο σχολείο ή στο σπίτι, ατομικά ή ομαδικά,</a:t>
            </a:r>
          </a:p>
          <a:p>
            <a:pPr lvl="1"/>
            <a:r>
              <a:rPr lang="el-GR" b="1" dirty="0" smtClean="0"/>
              <a:t>Τις συνθετικές δημιουργικές εργασίες, ατομικές ή ομαδικές, και τις </a:t>
            </a:r>
            <a:r>
              <a:rPr lang="el-GR" b="1" dirty="0" err="1" smtClean="0"/>
              <a:t>διαθεματικές</a:t>
            </a:r>
            <a:r>
              <a:rPr lang="el-GR" b="1" dirty="0" smtClean="0"/>
              <a:t> εργασίες.</a:t>
            </a:r>
          </a:p>
          <a:p>
            <a:pPr lvl="1"/>
            <a:r>
              <a:rPr lang="el-GR" dirty="0" smtClean="0"/>
              <a:t>Τις ωριαίες γραπτές δοκιμασίες,</a:t>
            </a:r>
          </a:p>
          <a:p>
            <a:pPr lvl="1"/>
            <a:r>
              <a:rPr lang="el-GR" dirty="0" smtClean="0"/>
              <a:t>Τις ολιγόλεπτες γραπτές δοκιμασίες (τεστ).</a:t>
            </a:r>
          </a:p>
          <a:p>
            <a:pPr lvl="1"/>
            <a:endParaRPr lang="el-GR" dirty="0" smtClean="0"/>
          </a:p>
          <a:p>
            <a:endParaRPr lang="el-GR" dirty="0" smtClean="0"/>
          </a:p>
          <a:p>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420888"/>
            <a:ext cx="8229600" cy="1143000"/>
          </a:xfrm>
        </p:spPr>
        <p:txBody>
          <a:bodyPr/>
          <a:lstStyle/>
          <a:p>
            <a:r>
              <a:rPr lang="el-GR" b="1" dirty="0" smtClean="0">
                <a:solidFill>
                  <a:srgbClr val="C00000"/>
                </a:solidFill>
              </a:rPr>
              <a:t>Ας δούμε τι καταφέραμε!</a:t>
            </a:r>
            <a:endParaRPr lang="el-GR" b="1" dirty="0">
              <a:solidFill>
                <a:srgbClr val="C00000"/>
              </a:solidFill>
            </a:endParaRPr>
          </a:p>
        </p:txBody>
      </p:sp>
      <p:sp>
        <p:nvSpPr>
          <p:cNvPr id="4" name="3 - Θέση αριθμού διαφάνειας"/>
          <p:cNvSpPr>
            <a:spLocks noGrp="1"/>
          </p:cNvSpPr>
          <p:nvPr>
            <p:ph type="sldNum" sz="quarter" idx="12"/>
          </p:nvPr>
        </p:nvSpPr>
        <p:spPr/>
        <p:txBody>
          <a:bodyPr/>
          <a:lstStyle/>
          <a:p>
            <a:fld id="{2A635B34-0FC7-4752-844D-43D5BBD03FF2}" type="slidenum">
              <a:rPr lang="el-GR" smtClean="0"/>
              <a:pPr/>
              <a:t>24</a:t>
            </a:fld>
            <a:endParaRPr lang="el-G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052736"/>
            <a:ext cx="8229600" cy="5073427"/>
          </a:xfrm>
        </p:spPr>
        <p:txBody>
          <a:bodyPr>
            <a:normAutofit fontScale="92500" lnSpcReduction="20000"/>
          </a:bodyPr>
          <a:lstStyle/>
          <a:p>
            <a:pPr lvl="1"/>
            <a:r>
              <a:rPr lang="el-GR" dirty="0" smtClean="0"/>
              <a:t>την ικανότητα μεταφοράς των γνώσεων σε καινούργιο πλαίσιο (στην καθημερινή ζωή, σε άλλο μάθημα κτλ.), </a:t>
            </a:r>
          </a:p>
          <a:p>
            <a:pPr lvl="1"/>
            <a:r>
              <a:rPr lang="el-GR" dirty="0" smtClean="0"/>
              <a:t>την ικανότητα παρουσίασης της απάντησής τους είτε με τη μορφή γραπτού κειμένου (έως 300 λέξεις) είτε με τη μορφή αναρτώμενης παρουσίασης (</a:t>
            </a:r>
            <a:r>
              <a:rPr lang="el-GR" dirty="0" err="1" smtClean="0"/>
              <a:t>poster</a:t>
            </a:r>
            <a:r>
              <a:rPr lang="el-GR" dirty="0" smtClean="0"/>
              <a:t>), ακολουθώντας συγκεκριμένες οδηγίες. </a:t>
            </a:r>
          </a:p>
          <a:p>
            <a:r>
              <a:rPr lang="el-GR" dirty="0" smtClean="0"/>
              <a:t>Παρ’ που φέρουν το όνομα ΣΔΕ, κατ’ ουσία,  πρόκειται για ένα γραπτό διαγώνισμα με ανοικτά βιβλία, συμπληρωματικό υλικό και ερωτήσεις που εστιάζουν περισσότερο στον έλεγχο της κριτικής και δημιουργικής ικανότητας των μαθητών.</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800" b="1" dirty="0" smtClean="0">
                <a:solidFill>
                  <a:srgbClr val="FFC000"/>
                </a:solidFill>
              </a:rPr>
              <a:t>Σκοπός</a:t>
            </a:r>
            <a:endParaRPr lang="el-GR" sz="4800" dirty="0">
              <a:solidFill>
                <a:srgbClr val="FFC000"/>
              </a:solidFill>
            </a:endParaRPr>
          </a:p>
        </p:txBody>
      </p:sp>
      <p:sp>
        <p:nvSpPr>
          <p:cNvPr id="3" name="2 - Θέση περιεχομένου"/>
          <p:cNvSpPr>
            <a:spLocks noGrp="1"/>
          </p:cNvSpPr>
          <p:nvPr>
            <p:ph idx="1"/>
          </p:nvPr>
        </p:nvSpPr>
        <p:spPr>
          <a:xfrm>
            <a:off x="457200" y="1484784"/>
            <a:ext cx="8229600" cy="4641379"/>
          </a:xfrm>
        </p:spPr>
        <p:txBody>
          <a:bodyPr/>
          <a:lstStyle/>
          <a:p>
            <a:pPr>
              <a:buNone/>
            </a:pPr>
            <a:r>
              <a:rPr lang="el-GR" dirty="0" smtClean="0"/>
              <a:t>	Αντί για τη συνήθη ωριαία γραπτή δοκιμασία, επιδιώκουν να συμβάλουν στη δημιουργία ενός παιδαγωγικού πλαισίου, εντός του οποίου οι μαθητές</a:t>
            </a:r>
          </a:p>
          <a:p>
            <a:r>
              <a:rPr lang="el-GR" dirty="0" smtClean="0"/>
              <a:t>σκέπτονται με δημιουργικό τρόπο, </a:t>
            </a:r>
          </a:p>
          <a:p>
            <a:r>
              <a:rPr lang="el-GR" dirty="0" smtClean="0"/>
              <a:t>επινοούν </a:t>
            </a:r>
          </a:p>
          <a:p>
            <a:r>
              <a:rPr lang="el-GR" dirty="0" err="1" smtClean="0"/>
              <a:t>αναστοχάζονται</a:t>
            </a:r>
            <a:r>
              <a:rPr lang="el-GR" dirty="0" smtClean="0"/>
              <a:t>.</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800" b="1" dirty="0" smtClean="0">
                <a:solidFill>
                  <a:srgbClr val="FFC000"/>
                </a:solidFill>
              </a:rPr>
              <a:t>Διαδικαστικά – Προϋποθέσεις</a:t>
            </a:r>
            <a:endParaRPr lang="el-GR" sz="4800" dirty="0">
              <a:solidFill>
                <a:srgbClr val="FFC000"/>
              </a:solidFill>
            </a:endParaRPr>
          </a:p>
        </p:txBody>
      </p:sp>
      <p:sp>
        <p:nvSpPr>
          <p:cNvPr id="3" name="2 - Θέση περιεχομένου"/>
          <p:cNvSpPr>
            <a:spLocks noGrp="1"/>
          </p:cNvSpPr>
          <p:nvPr>
            <p:ph idx="1"/>
          </p:nvPr>
        </p:nvSpPr>
        <p:spPr>
          <a:xfrm>
            <a:off x="251520" y="1412776"/>
            <a:ext cx="8640960" cy="5112568"/>
          </a:xfrm>
        </p:spPr>
        <p:txBody>
          <a:bodyPr>
            <a:normAutofit fontScale="85000" lnSpcReduction="10000"/>
          </a:bodyPr>
          <a:lstStyle/>
          <a:p>
            <a:r>
              <a:rPr lang="el-GR" dirty="0" smtClean="0"/>
              <a:t>Η εξέταση αυτή δεν πρέπει να είναι τελείως έξω από τον τρόπο λειτουργίας του μαθήματος στην τάξη, δηλαδή </a:t>
            </a:r>
            <a:r>
              <a:rPr lang="el-GR" u="sng" dirty="0" smtClean="0"/>
              <a:t>δεν πρέπει να αιφνιδιάζει τους μαθητές</a:t>
            </a:r>
            <a:r>
              <a:rPr lang="el-GR" dirty="0" smtClean="0"/>
              <a:t>. Με άλλα λόγια, θα πρέπει να έχει προηγηθεί εξοικείωση των μαθητών σε τέτοιου τύπου εργασίες κατά τη διάρκεια της μαθησιακής διαδικασίας εντός της τάξης.</a:t>
            </a:r>
          </a:p>
          <a:p>
            <a:r>
              <a:rPr lang="el-GR" dirty="0" smtClean="0"/>
              <a:t>Στη διάρκεια μιας σχολικής εβδομάδας δεν πρέπει το τμήμα να εμπλέκεται σε περισσότερες από τρεις (3) ωριαίες δοκιμασίες </a:t>
            </a:r>
            <a:r>
              <a:rPr lang="el-GR" u="sng" dirty="0" smtClean="0"/>
              <a:t>οποιασδήποτε μορφής αξιολόγησης</a:t>
            </a:r>
            <a:r>
              <a:rPr lang="el-GR" dirty="0" smtClean="0"/>
              <a:t>. </a:t>
            </a:r>
            <a:r>
              <a:rPr lang="el-GR" dirty="0" smtClean="0">
                <a:latin typeface="Arial Unicode MS"/>
                <a:ea typeface="Arial Unicode MS"/>
                <a:cs typeface="Arial Unicode MS"/>
              </a:rPr>
              <a:t>☛ </a:t>
            </a:r>
            <a:r>
              <a:rPr lang="el-GR" dirty="0" smtClean="0">
                <a:solidFill>
                  <a:srgbClr val="C00000"/>
                </a:solidFill>
              </a:rPr>
              <a:t>Αυτό αφορά τη 2η διδακτική ώρα (σύνθεση) της ΣΔΕ.</a:t>
            </a:r>
          </a:p>
          <a:p>
            <a:r>
              <a:rPr lang="el-GR" dirty="0" smtClean="0"/>
              <a:t>Πολύ σημαντική η συνεργασία μεταξύ των διδασκόντων για τη σύνθεση καταλλήλων θεμάτων, την αντιμετώπιση άλλων δυσκολιών, τη διάχυση καλών πρακτικών κτλ.</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980728"/>
            <a:ext cx="8229600" cy="5145435"/>
          </a:xfrm>
        </p:spPr>
        <p:txBody>
          <a:bodyPr>
            <a:normAutofit/>
          </a:bodyPr>
          <a:lstStyle/>
          <a:p>
            <a:r>
              <a:rPr lang="el-GR" sz="2800" dirty="0" smtClean="0"/>
              <a:t>Η ΣΔΕ αφορά σε όλους τους μαθητές ενός τμήματος.</a:t>
            </a:r>
          </a:p>
          <a:p>
            <a:r>
              <a:rPr lang="el-GR" sz="2800" dirty="0" smtClean="0"/>
              <a:t>Για τις Α΄ και Β΄ </a:t>
            </a:r>
            <a:r>
              <a:rPr lang="el-GR" sz="2800" u="sng" dirty="0" smtClean="0"/>
              <a:t>έπεται ανακεφαλαίωσης</a:t>
            </a:r>
            <a:r>
              <a:rPr lang="el-GR" sz="2800" dirty="0" smtClean="0"/>
              <a:t> διδακτικής ενότητας για την οποία διατέθηκαν 2 διδακτικές ώρες.</a:t>
            </a:r>
          </a:p>
          <a:p>
            <a:r>
              <a:rPr lang="el-GR" sz="2800" dirty="0" smtClean="0"/>
              <a:t>Για τη Γ΄ τάξη </a:t>
            </a:r>
            <a:r>
              <a:rPr lang="el-GR" sz="2800" u="sng" dirty="0" smtClean="0"/>
              <a:t>έπεται ανακεφαλαίωσης</a:t>
            </a:r>
            <a:r>
              <a:rPr lang="el-GR" sz="2800" dirty="0" smtClean="0"/>
              <a:t> διδακτικής ενότητας για την οποία διατέθηκαν 3 διδακτικές.</a:t>
            </a:r>
          </a:p>
          <a:p>
            <a:r>
              <a:rPr lang="el-GR" sz="2800" dirty="0" smtClean="0"/>
              <a:t>Ο χρόνος εκπόνησης των Σ.Δ.Ε. επιλέγεται ελεύθερα από τον εκπαιδευτικό, εντός του Β΄ τετραμήνου.</a:t>
            </a:r>
          </a:p>
          <a:p>
            <a:endParaRPr lang="el-GR"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800" b="1" dirty="0" smtClean="0"/>
              <a:t>Διαδικαστικά - Υλοποίηση</a:t>
            </a:r>
            <a:endParaRPr lang="el-GR" sz="4800" dirty="0" smtClean="0"/>
          </a:p>
        </p:txBody>
      </p:sp>
      <p:sp>
        <p:nvSpPr>
          <p:cNvPr id="3" name="2 - Θέση περιεχομένου"/>
          <p:cNvSpPr>
            <a:spLocks noGrp="1"/>
          </p:cNvSpPr>
          <p:nvPr>
            <p:ph idx="1"/>
          </p:nvPr>
        </p:nvSpPr>
        <p:spPr>
          <a:xfrm>
            <a:off x="457200" y="1340768"/>
            <a:ext cx="8229600" cy="5184576"/>
          </a:xfrm>
        </p:spPr>
        <p:txBody>
          <a:bodyPr>
            <a:normAutofit fontScale="77500" lnSpcReduction="20000"/>
          </a:bodyPr>
          <a:lstStyle/>
          <a:p>
            <a:r>
              <a:rPr lang="el-GR" b="1" dirty="0" smtClean="0">
                <a:solidFill>
                  <a:srgbClr val="C00000"/>
                </a:solidFill>
              </a:rPr>
              <a:t>Δίνεται το ίδιο θέμα σε όλους τους μαθητές</a:t>
            </a:r>
            <a:r>
              <a:rPr lang="el-GR" dirty="0" smtClean="0">
                <a:solidFill>
                  <a:srgbClr val="C00000"/>
                </a:solidFill>
              </a:rPr>
              <a:t>.</a:t>
            </a:r>
          </a:p>
          <a:p>
            <a:r>
              <a:rPr lang="el-GR" b="1" dirty="0" smtClean="0"/>
              <a:t>Το θέμα πρέπει να έχει κάποια γνωστικά ερωτήματα και κάποια πιο κριτικά – δημιουργικά.</a:t>
            </a:r>
          </a:p>
          <a:p>
            <a:r>
              <a:rPr lang="el-GR" dirty="0" smtClean="0"/>
              <a:t>Η διάρκεια της ΣΔΕ απορροφά </a:t>
            </a:r>
            <a:r>
              <a:rPr lang="el-GR" b="1" dirty="0" smtClean="0"/>
              <a:t>3 διδακτικές ώρες</a:t>
            </a:r>
            <a:r>
              <a:rPr lang="el-GR" dirty="0" smtClean="0"/>
              <a:t> του εξεταζόμενου μαθήματος.</a:t>
            </a:r>
          </a:p>
          <a:p>
            <a:r>
              <a:rPr lang="el-GR" b="1" dirty="0" smtClean="0"/>
              <a:t>1</a:t>
            </a:r>
            <a:r>
              <a:rPr lang="el-GR" b="1" baseline="30000" dirty="0" smtClean="0"/>
              <a:t>η</a:t>
            </a:r>
            <a:r>
              <a:rPr lang="el-GR" b="1" dirty="0" smtClean="0"/>
              <a:t> ώρα: Προπαρασκευή</a:t>
            </a:r>
          </a:p>
          <a:p>
            <a:pPr lvl="1"/>
            <a:r>
              <a:rPr lang="el-GR" dirty="0" smtClean="0"/>
              <a:t>Ενημερώνουμε τους μαθητές για την ενότητα πάνω στην οποία θα γράψουν την ΣΔΕ, καθώς και για το συμπληρωματικό υλικό.</a:t>
            </a:r>
          </a:p>
          <a:p>
            <a:pPr lvl="1"/>
            <a:r>
              <a:rPr lang="el-GR" dirty="0" smtClean="0"/>
              <a:t>Εξηγούμε στους μαθητές, για τον τρόπο συγγραφής της ΣΔΕ (κείμενο ή ΠΟΣΤΕΡ, δομή, βιβλιογραφία κτλ), καθώς και για τα κριτήρια αξιολόγησής της.</a:t>
            </a:r>
          </a:p>
          <a:p>
            <a:pPr lvl="1"/>
            <a:r>
              <a:rPr lang="el-GR" dirty="0" smtClean="0"/>
              <a:t>Οι μαθητές συζητάνε ομαδικά τις διάφορες πλευρές και προεκτάσεις της ενότητας και του συμπληρωματικού υλικού (ΑΝΑΚΕΦΑΛΑΙΩΣΗ ΤΗΣ ΕΝΟΤΗΤΑΣ), καθώς και συγγραφής της ΣΔΕ.</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51520" y="476672"/>
            <a:ext cx="8640960" cy="6048672"/>
          </a:xfrm>
        </p:spPr>
        <p:txBody>
          <a:bodyPr>
            <a:normAutofit fontScale="85000" lnSpcReduction="20000"/>
          </a:bodyPr>
          <a:lstStyle/>
          <a:p>
            <a:pPr lvl="1"/>
            <a:r>
              <a:rPr lang="el-GR" dirty="0" smtClean="0"/>
              <a:t>Τείνουν να διαλέξουν αν θα γράψουν ΚΕΙΜΕΝΟ (έως 300 λέξεις) ή ΠΟΣΤΕΡ.</a:t>
            </a:r>
          </a:p>
          <a:p>
            <a:pPr lvl="1"/>
            <a:r>
              <a:rPr lang="el-GR" dirty="0" smtClean="0"/>
              <a:t>Ενημερώνονται ότι την επόμενη προκαθορισμένη 2η ώρα εκπόνησης της ατομικής τους ΣΔΕ πρέπει να φέρουν μαζί τους τις οδηγίες και το συμπληρωματικό υλικό που ήδη έλαβαν. </a:t>
            </a:r>
          </a:p>
          <a:p>
            <a:pPr lvl="1"/>
            <a:r>
              <a:rPr lang="el-GR" dirty="0" smtClean="0"/>
              <a:t>Στην περίπτωση που επιλέξουν τον τύπο του ΠΟΣΤΕΡ θα πρέπει να φέρουν επιπλέον κάποια υλικά που ενδεχομένως κρίνονται απαραίτητα για την κατασκευή του ΠΟΣΤΕΡ (π.χ. χαρτί, ψαλίδι, κόλλα, χρώματα, φωτογραφίες/εικόνες κ.λπ.).</a:t>
            </a:r>
          </a:p>
          <a:p>
            <a:r>
              <a:rPr lang="el-GR" b="1" dirty="0" smtClean="0"/>
              <a:t>2η ώρα: Σύνθεση </a:t>
            </a:r>
          </a:p>
          <a:p>
            <a:pPr lvl="1"/>
            <a:r>
              <a:rPr lang="el-GR" b="1" dirty="0" smtClean="0"/>
              <a:t>Δίνεται το θέμα </a:t>
            </a:r>
            <a:r>
              <a:rPr lang="el-GR" dirty="0" smtClean="0"/>
              <a:t>στους μαθητές, καθώς και οι σχετικές οδηγίες (βλ. ΠΑΡΑΡΤΗΜΑΤΑ της σχετικής εγκυκλίου)</a:t>
            </a:r>
          </a:p>
          <a:p>
            <a:pPr lvl="1"/>
            <a:r>
              <a:rPr lang="el-GR" dirty="0" smtClean="0"/>
              <a:t>Οι μαθητές επιλέγουν ΚΕΙΜΕΝΟ ή ΠΟΣΤΕΡ και αρχίζουν να γράφουν.</a:t>
            </a:r>
          </a:p>
          <a:p>
            <a:pPr lvl="1"/>
            <a:r>
              <a:rPr lang="el-GR" dirty="0" smtClean="0"/>
              <a:t>Εργάζονται </a:t>
            </a:r>
            <a:r>
              <a:rPr lang="el-GR" u="sng" dirty="0" smtClean="0"/>
              <a:t>ατομικά</a:t>
            </a:r>
            <a:r>
              <a:rPr lang="el-GR" dirty="0" smtClean="0"/>
              <a:t>.</a:t>
            </a:r>
          </a:p>
          <a:p>
            <a:pPr lvl="1"/>
            <a:r>
              <a:rPr lang="el-GR" dirty="0" smtClean="0"/>
              <a:t>Στο τέλος της ώρας παραδίδουν την εργασία τους.</a:t>
            </a:r>
          </a:p>
          <a:p>
            <a:pPr lvl="1"/>
            <a:r>
              <a:rPr lang="el-GR" dirty="0" smtClean="0"/>
              <a:t>Οι Φ.Α. εξετάζονται προφορικά.</a:t>
            </a:r>
          </a:p>
          <a:p>
            <a:pPr lvl="1"/>
            <a:endParaRPr lang="el-GR"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800" b="1" dirty="0" smtClean="0">
                <a:solidFill>
                  <a:srgbClr val="FFC000"/>
                </a:solidFill>
              </a:rPr>
              <a:t>ΣΧΕΔΙΟ ΓΡΑΠΤΗΣ ΑΝΑΦΟΡΑΣ</a:t>
            </a:r>
            <a:endParaRPr lang="el-GR" sz="4800" dirty="0">
              <a:solidFill>
                <a:srgbClr val="FFC000"/>
              </a:solidFill>
            </a:endParaRPr>
          </a:p>
        </p:txBody>
      </p:sp>
      <p:sp>
        <p:nvSpPr>
          <p:cNvPr id="3" name="2 - Θέση περιεχομένου"/>
          <p:cNvSpPr>
            <a:spLocks noGrp="1"/>
          </p:cNvSpPr>
          <p:nvPr>
            <p:ph idx="1"/>
          </p:nvPr>
        </p:nvSpPr>
        <p:spPr>
          <a:xfrm>
            <a:off x="179512" y="1196752"/>
            <a:ext cx="8712968" cy="5400600"/>
          </a:xfrm>
        </p:spPr>
        <p:txBody>
          <a:bodyPr>
            <a:normAutofit fontScale="62500" lnSpcReduction="20000"/>
          </a:bodyPr>
          <a:lstStyle/>
          <a:p>
            <a:r>
              <a:rPr lang="el-GR" b="1" dirty="0" smtClean="0"/>
              <a:t>1. ΤΙΤΛΟΣ: </a:t>
            </a:r>
            <a:r>
              <a:rPr lang="el-GR" i="1" dirty="0" smtClean="0">
                <a:solidFill>
                  <a:srgbClr val="C00000"/>
                </a:solidFill>
              </a:rPr>
              <a:t>(έχει δοθεί από τον εκπαιδευτικό)</a:t>
            </a:r>
            <a:r>
              <a:rPr lang="el-GR" b="1" dirty="0" smtClean="0"/>
              <a:t> </a:t>
            </a:r>
            <a:r>
              <a:rPr lang="el-GR" dirty="0" smtClean="0"/>
              <a:t>Περιγράφει το περιεχόμενο.</a:t>
            </a:r>
          </a:p>
          <a:p>
            <a:r>
              <a:rPr lang="el-GR" b="1" dirty="0" smtClean="0"/>
              <a:t>2. ΕΙΣΑΓΩΓΗ: </a:t>
            </a:r>
            <a:r>
              <a:rPr lang="el-GR" i="1" dirty="0" smtClean="0">
                <a:solidFill>
                  <a:srgbClr val="C00000"/>
                </a:solidFill>
              </a:rPr>
              <a:t>(από τον εκπαιδευτικό)</a:t>
            </a:r>
            <a:r>
              <a:rPr lang="el-GR" b="1" dirty="0" smtClean="0"/>
              <a:t> </a:t>
            </a:r>
            <a:r>
              <a:rPr lang="el-GR" dirty="0" smtClean="0"/>
              <a:t>Περιληπτική περιγραφή του πλαισίου, δηλαδή του τμήματος της διδακτέας ύλης στο οποίο εντάσσεται το βασικό ερώτημα/θέμα προς επεξεργασία. </a:t>
            </a:r>
            <a:r>
              <a:rPr lang="el-GR" u="sng" dirty="0" smtClean="0"/>
              <a:t>Αρκεί π.χ. η ακριβής αναφορά στα αντίστοιχα διδακτικά εγχειρίδια.</a:t>
            </a:r>
          </a:p>
          <a:p>
            <a:r>
              <a:rPr lang="el-GR" b="1" dirty="0" smtClean="0"/>
              <a:t>3. ΔΙΑΤΥΠΩΣΗ ΤΟΥ ΒΑΣΙΚΟΥ ΕΡΩΤΗΜΑΤΟΣ/ΘΕΜΑΤΟΣ </a:t>
            </a:r>
            <a:r>
              <a:rPr lang="el-GR" i="1" dirty="0" smtClean="0">
                <a:solidFill>
                  <a:srgbClr val="C00000"/>
                </a:solidFill>
              </a:rPr>
              <a:t>(από τον εκπαιδευτικό) </a:t>
            </a:r>
            <a:r>
              <a:rPr lang="el-GR" i="1" dirty="0" smtClean="0"/>
              <a:t>ή των ερωτημάτων </a:t>
            </a:r>
            <a:r>
              <a:rPr lang="el-GR" dirty="0" smtClean="0"/>
              <a:t>που θα διερευνηθούν, καθώς και αναφορά στη σημασία ή στο ενδιαφέρον του, όπως προκύπτει από τα συμπληρωματικά κείμενα και από όσα συζητήθηκαν στην ανακεφαλαίωση-προπαρασκευή.</a:t>
            </a:r>
          </a:p>
          <a:p>
            <a:r>
              <a:rPr lang="el-GR" b="1" dirty="0" smtClean="0"/>
              <a:t>4. ΠΗΓΕΣ </a:t>
            </a:r>
            <a:r>
              <a:rPr lang="el-GR" i="1" dirty="0" smtClean="0">
                <a:solidFill>
                  <a:srgbClr val="C00000"/>
                </a:solidFill>
              </a:rPr>
              <a:t>(από τον εκπαιδευτικό)</a:t>
            </a:r>
            <a:r>
              <a:rPr lang="el-GR" b="1" dirty="0" smtClean="0">
                <a:solidFill>
                  <a:srgbClr val="C00000"/>
                </a:solidFill>
              </a:rPr>
              <a:t> </a:t>
            </a:r>
            <a:r>
              <a:rPr lang="el-GR" dirty="0" smtClean="0"/>
              <a:t>το συμπληρωματικό υλικό που δόθηκε για τη διερεύνηση του ερωτήματος/θέματος.</a:t>
            </a:r>
          </a:p>
          <a:p>
            <a:r>
              <a:rPr lang="el-GR" b="1" dirty="0" smtClean="0"/>
              <a:t>5. ΣΤΟΙΧΕΙΑ/ΕΠΙΧΕΙΡΗΜΑΤΑ</a:t>
            </a:r>
            <a:r>
              <a:rPr lang="el-GR" dirty="0" smtClean="0"/>
              <a:t>, </a:t>
            </a:r>
            <a:r>
              <a:rPr lang="el-GR" i="1" dirty="0" smtClean="0">
                <a:solidFill>
                  <a:srgbClr val="00B050"/>
                </a:solidFill>
              </a:rPr>
              <a:t>(έργο του μαθητή)</a:t>
            </a:r>
            <a:r>
              <a:rPr lang="el-GR" b="1" dirty="0" smtClean="0">
                <a:solidFill>
                  <a:srgbClr val="00B050"/>
                </a:solidFill>
              </a:rPr>
              <a:t> </a:t>
            </a:r>
            <a:r>
              <a:rPr lang="el-GR" dirty="0" smtClean="0"/>
              <a:t>που αξιοποιούνται για την απάντηση στο ερώτημα/ερωτήματα και τη γενικότερη πραγμάτευση του θέματος.</a:t>
            </a:r>
          </a:p>
          <a:p>
            <a:r>
              <a:rPr lang="el-GR" b="1" dirty="0" smtClean="0"/>
              <a:t>6. ΣΥΜΠΕΡΑΣΜΑ-ΕΠΙΛΟΓΟΣ </a:t>
            </a:r>
            <a:r>
              <a:rPr lang="el-GR" i="1" dirty="0" smtClean="0">
                <a:solidFill>
                  <a:srgbClr val="00B050"/>
                </a:solidFill>
              </a:rPr>
              <a:t>(έργο του μαθητή) </a:t>
            </a:r>
            <a:r>
              <a:rPr lang="el-GR" dirty="0" smtClean="0"/>
              <a:t>που συμπυκνώνει τα συμπεράσματα δίνοντας την τελική απάντηση στο βασικό ερώτημα/ ολοκληρώνει την πραγμάτευση του θέματος. Μπορεί να κάνει και πιθανές προεκτάσεις/γενικεύσεις/προτάσεις</a:t>
            </a:r>
          </a:p>
          <a:p>
            <a:r>
              <a:rPr lang="el-GR" b="1" dirty="0" smtClean="0"/>
              <a:t>7. ΒΙΒΛΙΟΓΡΑΦΙΚΕΣ ΑΝΑΦΟΡΕΣ: </a:t>
            </a:r>
            <a:r>
              <a:rPr lang="el-GR" i="1" dirty="0" smtClean="0">
                <a:solidFill>
                  <a:srgbClr val="00B050"/>
                </a:solidFill>
              </a:rPr>
              <a:t>(έργο του μαθητή)</a:t>
            </a:r>
            <a:r>
              <a:rPr lang="el-GR" dirty="0" smtClean="0">
                <a:solidFill>
                  <a:srgbClr val="00B050"/>
                </a:solidFill>
              </a:rPr>
              <a:t> </a:t>
            </a:r>
            <a:r>
              <a:rPr lang="el-GR" dirty="0" smtClean="0"/>
              <a:t>στην ουσία γράφει το σχολικό εγχειρίδιο και τις αναφορές που του δώσαμε.</a:t>
            </a:r>
          </a:p>
          <a:p>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2272</TotalTime>
  <Words>1542</Words>
  <Application>Microsoft Office PowerPoint</Application>
  <PresentationFormat>Προβολή στην οθόνη (4:3)</PresentationFormat>
  <Paragraphs>190</Paragraphs>
  <Slides>24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24</vt:i4>
      </vt:variant>
    </vt:vector>
  </HeadingPairs>
  <TitlesOfParts>
    <vt:vector size="25" baseType="lpstr">
      <vt:lpstr>Θέμα του Office</vt:lpstr>
      <vt:lpstr>Οι Σ.Δ.Ε. στο Γυμνάσιο – Παρουσίαση μια μικρής τράπεζας 71 θεμάτων Σ.Δ.Ε. για τα μαθήματα Φ.Ε.</vt:lpstr>
      <vt:lpstr>Γενικές παρατηρήσεις</vt:lpstr>
      <vt:lpstr>Διαφάνεια 3</vt:lpstr>
      <vt:lpstr>Σκοπός</vt:lpstr>
      <vt:lpstr>Διαδικαστικά – Προϋποθέσεις</vt:lpstr>
      <vt:lpstr>Διαφάνεια 6</vt:lpstr>
      <vt:lpstr>Διαδικαστικά - Υλοποίηση</vt:lpstr>
      <vt:lpstr>Διαφάνεια 8</vt:lpstr>
      <vt:lpstr>ΣΧΕΔΙΟ ΓΡΑΠΤΗΣ ΑΝΑΦΟΡΑΣ</vt:lpstr>
      <vt:lpstr>Ενδεικτικό παράδειγμα</vt:lpstr>
      <vt:lpstr>Διαφάνεια 11</vt:lpstr>
      <vt:lpstr>ΣΧΕΔΙΟ ΑΝΑΡΤΩΜΕΝΗΣ ΠΑΡΟΥΣΙΑΣΗΣ</vt:lpstr>
      <vt:lpstr>ΕΝΔΕΙΚΤΙΚΗ ΜΟΡΦΗ ΤΟΥ ΠΟΣΤΕΡ</vt:lpstr>
      <vt:lpstr>Διαφάνεια 14</vt:lpstr>
      <vt:lpstr>Αποτίμηση</vt:lpstr>
      <vt:lpstr>Προτάσεις θεμάτων για Σ.Δ.Ε. στα μαθήματα ΦΕ - Η ΟΜΑΔΑ</vt:lpstr>
      <vt:lpstr>Οι προδιαγραφές που θέσαμε</vt:lpstr>
      <vt:lpstr>Διαφάνεια 18</vt:lpstr>
      <vt:lpstr>Η ύλη που αξιοποιήθηκε Ι</vt:lpstr>
      <vt:lpstr>Η ύλη που αξιοποιήθηκε II</vt:lpstr>
      <vt:lpstr>Το πλήθος των προτεινόμενων θεμάτων ανά μάθημα</vt:lpstr>
      <vt:lpstr>Για τη Φυσική Ι</vt:lpstr>
      <vt:lpstr>Για τη Φυσική ΙΙ</vt:lpstr>
      <vt:lpstr>Ας δούμε τι καταφέραμε!</vt:lpstr>
    </vt:vector>
  </TitlesOfParts>
  <Company>-=KA=-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Οι Συνθετικές Δημιουργικές Εργασίες στο γενικό λύκειο</dc:title>
  <dc:creator>KA</dc:creator>
  <cp:lastModifiedBy>KA</cp:lastModifiedBy>
  <cp:revision>17</cp:revision>
  <dcterms:created xsi:type="dcterms:W3CDTF">2017-01-11T10:39:29Z</dcterms:created>
  <dcterms:modified xsi:type="dcterms:W3CDTF">2017-02-16T22:07:32Z</dcterms:modified>
</cp:coreProperties>
</file>